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Roboto"/>
      <p:regular r:id="rId33"/>
      <p:bold r:id="rId34"/>
      <p:italic r:id="rId35"/>
      <p:boldItalic r:id="rId36"/>
    </p:embeddedFont>
    <p:embeddedFont>
      <p:font typeface="Montserrat"/>
      <p:regular r:id="rId37"/>
      <p:bold r:id="rId38"/>
      <p:italic r:id="rId39"/>
      <p:boldItalic r:id="rId40"/>
    </p:embeddedFont>
    <p:embeddedFont>
      <p:font typeface="Roboto Mon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760732B-A68A-469E-96C6-201A59BB264E}">
  <a:tblStyle styleId="{D760732B-A68A-469E-96C6-201A59BB264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Italic.fntdata"/><Relationship Id="rId20" Type="http://schemas.openxmlformats.org/officeDocument/2006/relationships/slide" Target="slides/slide14.xml"/><Relationship Id="rId42" Type="http://schemas.openxmlformats.org/officeDocument/2006/relationships/font" Target="fonts/RobotoMono-bold.fntdata"/><Relationship Id="rId41" Type="http://schemas.openxmlformats.org/officeDocument/2006/relationships/font" Target="fonts/RobotoMono-regular.fntdata"/><Relationship Id="rId22" Type="http://schemas.openxmlformats.org/officeDocument/2006/relationships/slide" Target="slides/slide16.xml"/><Relationship Id="rId44" Type="http://schemas.openxmlformats.org/officeDocument/2006/relationships/font" Target="fonts/RobotoMono-boldItalic.fntdata"/><Relationship Id="rId21" Type="http://schemas.openxmlformats.org/officeDocument/2006/relationships/slide" Target="slides/slide15.xml"/><Relationship Id="rId43" Type="http://schemas.openxmlformats.org/officeDocument/2006/relationships/font" Target="fonts/RobotoMono-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italic.fntdata"/><Relationship Id="rId12" Type="http://schemas.openxmlformats.org/officeDocument/2006/relationships/slide" Target="slides/slide6.xml"/><Relationship Id="rId34" Type="http://schemas.openxmlformats.org/officeDocument/2006/relationships/font" Target="fonts/Roboto-bold.fntdata"/><Relationship Id="rId15" Type="http://schemas.openxmlformats.org/officeDocument/2006/relationships/slide" Target="slides/slide9.xml"/><Relationship Id="rId37" Type="http://schemas.openxmlformats.org/officeDocument/2006/relationships/font" Target="fonts/Montserrat-regular.fntdata"/><Relationship Id="rId14" Type="http://schemas.openxmlformats.org/officeDocument/2006/relationships/slide" Target="slides/slide8.xml"/><Relationship Id="rId36" Type="http://schemas.openxmlformats.org/officeDocument/2006/relationships/font" Target="fonts/Roboto-boldItalic.fntdata"/><Relationship Id="rId17" Type="http://schemas.openxmlformats.org/officeDocument/2006/relationships/slide" Target="slides/slide11.xml"/><Relationship Id="rId39" Type="http://schemas.openxmlformats.org/officeDocument/2006/relationships/font" Target="fonts/Montserrat-italic.fntdata"/><Relationship Id="rId16" Type="http://schemas.openxmlformats.org/officeDocument/2006/relationships/slide" Target="slides/slide10.xml"/><Relationship Id="rId38" Type="http://schemas.openxmlformats.org/officeDocument/2006/relationships/font" Target="fonts/Montserrat-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abaaaa2919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abaaaa2919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Why this problem matters</a:t>
            </a:r>
            <a:endParaRPr b="1"/>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abaaaa2919_4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abaaaa2919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Formula 1 overview</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aba3479c0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aba3479c0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 we are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aba3479c01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aba3479c01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 Overview of the problem being solved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aba3479c01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aba3479c01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Formula 1 overview</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aba3479c01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aba3479c01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Why this problem matters</a:t>
            </a:r>
            <a:endParaRPr b="1"/>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aba3479c01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aba3479c01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 Overview of the problem being solved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aba3479c01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aba3479c01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Formula 1 overview</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aba3479c01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aba3479c01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Why this problem matters</a:t>
            </a:r>
            <a:endParaRPr b="1"/>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aba3479c01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aba3479c01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Why this problem matters</a:t>
            </a:r>
            <a:endParaRPr b="1"/>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ab7b30390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ab7b30390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Formula 1 overview</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aba3479c01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aba3479c01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 we are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aba3479c01_1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aba3479c01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Formula 1 overview</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aba3479c01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aba3479c01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 we are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aba3479c01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aba3479c01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 Overview of the problem being solved</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ab7b30390e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ab7b30390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Why This Data Matters</a:t>
            </a:r>
            <a:br>
              <a:rPr b="1" lang="en">
                <a:solidFill>
                  <a:schemeClr val="dk1"/>
                </a:solidFill>
              </a:rPr>
            </a:br>
            <a:r>
              <a:rPr lang="en">
                <a:solidFill>
                  <a:schemeClr val="dk1"/>
                </a:solidFill>
              </a:rPr>
              <a:t> Collecting must-have data ensures the model captures the core physical and strategic factors that directly influence lap times—tire behavior, fuel load, track conditions, and driver inputs. These variables provide the foundation for accurate pace prediction and allow the model to reflect the real forces teams manage on race day.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Nice-to-have data adds another layer of nuance by incorporating mechanical health, driver style, and competitor modeling, which teams use to refine strategic decisions in practice. While harder to access, these features elevate the model from “accurate” to “race-strategy ready,” enabling scenario planning that mirrors what top F1 teams do in their simulation tools.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aba3479c01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aba3479c01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Formula 1 overview</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aba3479c01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aba3479c01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Formula 1 overview</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3ab7b30390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3ab7b30390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 Overview of the problem being solved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ab7b30390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ab7b30390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Why this problem matters</a:t>
            </a:r>
            <a:endParaRPr b="1"/>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ab7b30390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ab7b30390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 we are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a83177024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a8317702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b="1" lang="en"/>
              <a:t>Tire compound selection</a:t>
            </a:r>
            <a:r>
              <a:rPr lang="en"/>
              <a:t>: How can we </a:t>
            </a:r>
            <a:r>
              <a:rPr lang="en"/>
              <a:t>choose</a:t>
            </a:r>
            <a:r>
              <a:rPr lang="en"/>
              <a:t> the correct blend of materials that can product an ideal amount of performance, traction, and resistance on the ground for a driver during the race?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a9775b48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a9775b48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abaaaa2919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abaaaa2919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Formula 1 overview</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abaaaa2919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abaaaa2919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 we are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4.jp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jp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22.png"/><Relationship Id="rId5"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jpg"/><Relationship Id="rId4" Type="http://schemas.openxmlformats.org/officeDocument/2006/relationships/image" Target="../media/image20.png"/><Relationship Id="rId5"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4.jp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4.jp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jp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jpg"/><Relationship Id="rId4" Type="http://schemas.openxmlformats.org/officeDocument/2006/relationships/image" Target="../media/image21.png"/><Relationship Id="rId5"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jpg"/><Relationship Id="rId4" Type="http://schemas.openxmlformats.org/officeDocument/2006/relationships/image" Target="../media/image15.png"/><Relationship Id="rId5" Type="http://schemas.openxmlformats.org/officeDocument/2006/relationships/image" Target="../media/image26.png"/><Relationship Id="rId6"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jpg"/><Relationship Id="rId4" Type="http://schemas.openxmlformats.org/officeDocument/2006/relationships/image" Target="../media/image17.png"/><Relationship Id="rId5"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jpg"/><Relationship Id="rId4" Type="http://schemas.openxmlformats.org/officeDocument/2006/relationships/image" Target="../media/image3.png"/><Relationship Id="rId5"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F1 Data Science Project</a:t>
            </a:r>
            <a:endParaRPr>
              <a:solidFill>
                <a:schemeClr val="lt1"/>
              </a:solidFill>
              <a:latin typeface="Montserrat"/>
              <a:ea typeface="Montserrat"/>
              <a:cs typeface="Montserrat"/>
              <a:sym typeface="Montserrat"/>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By Shrey, Nirbhaya, Rishi, and Akshay</a:t>
            </a:r>
            <a:endParaRPr>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 name="Shape 112"/>
        <p:cNvGrpSpPr/>
        <p:nvPr/>
      </p:nvGrpSpPr>
      <p:grpSpPr>
        <a:xfrm>
          <a:off x="0" y="0"/>
          <a:ext cx="0" cy="0"/>
          <a:chOff x="0" y="0"/>
          <a:chExt cx="0" cy="0"/>
        </a:xfrm>
      </p:grpSpPr>
      <p:sp>
        <p:nvSpPr>
          <p:cNvPr id="113" name="Google Shape;113;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Key Insights</a:t>
            </a:r>
            <a:endParaRPr b="1">
              <a:solidFill>
                <a:schemeClr val="lt1"/>
              </a:solidFill>
            </a:endParaRPr>
          </a:p>
        </p:txBody>
      </p:sp>
      <p:sp>
        <p:nvSpPr>
          <p:cNvPr id="114" name="Google Shape;114;p22"/>
          <p:cNvSpPr txBox="1"/>
          <p:nvPr>
            <p:ph idx="1" type="body"/>
          </p:nvPr>
        </p:nvSpPr>
        <p:spPr>
          <a:xfrm>
            <a:off x="311700" y="1211925"/>
            <a:ext cx="5257500" cy="33570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lt1"/>
              </a:buClr>
              <a:buSzPts val="1800"/>
              <a:buFont typeface="Calibri"/>
              <a:buChar char="●"/>
            </a:pPr>
            <a:r>
              <a:rPr lang="en" sz="1800">
                <a:solidFill>
                  <a:schemeClr val="lt1"/>
                </a:solidFill>
                <a:latin typeface="Calibri"/>
                <a:ea typeface="Calibri"/>
                <a:cs typeface="Calibri"/>
                <a:sym typeface="Calibri"/>
              </a:rPr>
              <a:t>Findings:</a:t>
            </a:r>
            <a:endParaRPr sz="1800">
              <a:solidFill>
                <a:schemeClr val="lt1"/>
              </a:solidFill>
              <a:latin typeface="Calibri"/>
              <a:ea typeface="Calibri"/>
              <a:cs typeface="Calibri"/>
              <a:sym typeface="Calibri"/>
            </a:endParaRPr>
          </a:p>
          <a:p>
            <a:pPr indent="-317500" lvl="1" marL="914400" rtl="0" algn="l">
              <a:lnSpc>
                <a:spcPct val="100000"/>
              </a:lnSpc>
              <a:spcBef>
                <a:spcPts val="0"/>
              </a:spcBef>
              <a:spcAft>
                <a:spcPts val="0"/>
              </a:spcAft>
              <a:buClr>
                <a:schemeClr val="lt1"/>
              </a:buClr>
              <a:buSzPts val="1400"/>
              <a:buFont typeface="Calibri"/>
              <a:buChar char="○"/>
            </a:pPr>
            <a:r>
              <a:rPr lang="en" sz="1400">
                <a:solidFill>
                  <a:schemeClr val="lt1"/>
                </a:solidFill>
                <a:latin typeface="Calibri"/>
                <a:ea typeface="Calibri"/>
                <a:cs typeface="Calibri"/>
                <a:sym typeface="Calibri"/>
              </a:rPr>
              <a:t>Regulatory changes from 2022 to 2023</a:t>
            </a:r>
            <a:endParaRPr sz="1400">
              <a:solidFill>
                <a:schemeClr val="lt1"/>
              </a:solidFill>
              <a:latin typeface="Calibri"/>
              <a:ea typeface="Calibri"/>
              <a:cs typeface="Calibri"/>
              <a:sym typeface="Calibri"/>
            </a:endParaRPr>
          </a:p>
          <a:p>
            <a:pPr indent="-317500" lvl="1" marL="914400" rtl="0" algn="l">
              <a:lnSpc>
                <a:spcPct val="100000"/>
              </a:lnSpc>
              <a:spcBef>
                <a:spcPts val="0"/>
              </a:spcBef>
              <a:spcAft>
                <a:spcPts val="0"/>
              </a:spcAft>
              <a:buClr>
                <a:schemeClr val="lt1"/>
              </a:buClr>
              <a:buSzPts val="1400"/>
              <a:buFont typeface="Calibri"/>
              <a:buChar char="○"/>
            </a:pPr>
            <a:r>
              <a:rPr lang="en" sz="1400">
                <a:solidFill>
                  <a:schemeClr val="lt1"/>
                </a:solidFill>
                <a:latin typeface="Calibri"/>
                <a:ea typeface="Calibri"/>
                <a:cs typeface="Calibri"/>
                <a:sym typeface="Calibri"/>
              </a:rPr>
              <a:t>2022 median: 90.6s | 2023 median: 90.10</a:t>
            </a:r>
            <a:endParaRPr sz="1400">
              <a:solidFill>
                <a:schemeClr val="lt1"/>
              </a:solidFill>
              <a:latin typeface="Calibri"/>
              <a:ea typeface="Calibri"/>
              <a:cs typeface="Calibri"/>
              <a:sym typeface="Calibri"/>
            </a:endParaRPr>
          </a:p>
          <a:p>
            <a:pPr indent="-317500" lvl="1" marL="914400" rtl="0" algn="l">
              <a:lnSpc>
                <a:spcPct val="100000"/>
              </a:lnSpc>
              <a:spcBef>
                <a:spcPts val="0"/>
              </a:spcBef>
              <a:spcAft>
                <a:spcPts val="0"/>
              </a:spcAft>
              <a:buClr>
                <a:schemeClr val="lt1"/>
              </a:buClr>
              <a:buSzPts val="1400"/>
              <a:buFont typeface="Calibri"/>
              <a:buChar char="○"/>
            </a:pPr>
            <a:r>
              <a:rPr lang="en" sz="1400">
                <a:solidFill>
                  <a:schemeClr val="lt1"/>
                </a:solidFill>
                <a:latin typeface="Calibri"/>
                <a:ea typeface="Calibri"/>
                <a:cs typeface="Calibri"/>
                <a:sym typeface="Calibri"/>
              </a:rPr>
              <a:t>Difference: Only 0.55s</a:t>
            </a:r>
            <a:endParaRPr sz="14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sz="18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sz="1800">
              <a:solidFill>
                <a:schemeClr val="lt1"/>
              </a:solidFill>
              <a:latin typeface="Calibri"/>
              <a:ea typeface="Calibri"/>
              <a:cs typeface="Calibri"/>
              <a:sym typeface="Calibri"/>
            </a:endParaRPr>
          </a:p>
          <a:p>
            <a:pPr indent="-342900" lvl="0" marL="457200" rtl="0" algn="l">
              <a:lnSpc>
                <a:spcPct val="100000"/>
              </a:lnSpc>
              <a:spcBef>
                <a:spcPts val="0"/>
              </a:spcBef>
              <a:spcAft>
                <a:spcPts val="0"/>
              </a:spcAft>
              <a:buClr>
                <a:schemeClr val="lt1"/>
              </a:buClr>
              <a:buSzPts val="1800"/>
              <a:buFont typeface="Calibri"/>
              <a:buChar char="●"/>
            </a:pPr>
            <a:r>
              <a:rPr lang="en" sz="1800">
                <a:solidFill>
                  <a:schemeClr val="lt1"/>
                </a:solidFill>
                <a:latin typeface="Calibri"/>
                <a:ea typeface="Calibri"/>
                <a:cs typeface="Calibri"/>
                <a:sym typeface="Calibri"/>
              </a:rPr>
              <a:t>Regulation change had Minimal Effect</a:t>
            </a:r>
            <a:endParaRPr sz="1800">
              <a:solidFill>
                <a:schemeClr val="lt1"/>
              </a:solidFill>
              <a:latin typeface="Calibri"/>
              <a:ea typeface="Calibri"/>
              <a:cs typeface="Calibri"/>
              <a:sym typeface="Calibri"/>
            </a:endParaRPr>
          </a:p>
          <a:p>
            <a:pPr indent="-342900" lvl="0" marL="457200" rtl="0" algn="l">
              <a:lnSpc>
                <a:spcPct val="100000"/>
              </a:lnSpc>
              <a:spcBef>
                <a:spcPts val="0"/>
              </a:spcBef>
              <a:spcAft>
                <a:spcPts val="0"/>
              </a:spcAft>
              <a:buClr>
                <a:schemeClr val="lt1"/>
              </a:buClr>
              <a:buSzPts val="1800"/>
              <a:buFont typeface="Calibri"/>
              <a:buChar char="●"/>
            </a:pPr>
            <a:r>
              <a:rPr lang="en" sz="1800">
                <a:solidFill>
                  <a:schemeClr val="lt1"/>
                </a:solidFill>
                <a:latin typeface="Calibri"/>
                <a:ea typeface="Calibri"/>
                <a:cs typeface="Calibri"/>
                <a:sym typeface="Calibri"/>
              </a:rPr>
              <a:t>Impact</a:t>
            </a:r>
            <a:endParaRPr sz="1800">
              <a:solidFill>
                <a:schemeClr val="lt1"/>
              </a:solidFill>
              <a:latin typeface="Calibri"/>
              <a:ea typeface="Calibri"/>
              <a:cs typeface="Calibri"/>
              <a:sym typeface="Calibri"/>
            </a:endParaRPr>
          </a:p>
          <a:p>
            <a:pPr indent="-317500" lvl="1" marL="914400" rtl="0" algn="l">
              <a:lnSpc>
                <a:spcPct val="100000"/>
              </a:lnSpc>
              <a:spcBef>
                <a:spcPts val="0"/>
              </a:spcBef>
              <a:spcAft>
                <a:spcPts val="0"/>
              </a:spcAft>
              <a:buClr>
                <a:schemeClr val="lt1"/>
              </a:buClr>
              <a:buSzPts val="1400"/>
              <a:buFont typeface="Calibri"/>
              <a:buChar char="○"/>
            </a:pPr>
            <a:r>
              <a:rPr lang="en" sz="1400">
                <a:solidFill>
                  <a:schemeClr val="lt1"/>
                </a:solidFill>
                <a:latin typeface="Calibri"/>
                <a:ea typeface="Calibri"/>
                <a:cs typeface="Calibri"/>
                <a:sym typeface="Calibri"/>
              </a:rPr>
              <a:t>Validated combining 2022 and 2023 data</a:t>
            </a:r>
            <a:endParaRPr sz="1400">
              <a:solidFill>
                <a:schemeClr val="lt1"/>
              </a:solidFill>
              <a:latin typeface="Calibri"/>
              <a:ea typeface="Calibri"/>
              <a:cs typeface="Calibri"/>
              <a:sym typeface="Calibri"/>
            </a:endParaRPr>
          </a:p>
          <a:p>
            <a:pPr indent="0" lvl="0" marL="457200" rtl="0" algn="l">
              <a:spcBef>
                <a:spcPts val="1000"/>
              </a:spcBef>
              <a:spcAft>
                <a:spcPts val="0"/>
              </a:spcAft>
              <a:buNone/>
            </a:pPr>
            <a:r>
              <a:t/>
            </a:r>
            <a:endParaRPr sz="1000">
              <a:solidFill>
                <a:srgbClr val="CCCCCC"/>
              </a:solidFill>
              <a:highlight>
                <a:srgbClr val="181818"/>
              </a:highlight>
              <a:latin typeface="Roboto"/>
              <a:ea typeface="Roboto"/>
              <a:cs typeface="Roboto"/>
              <a:sym typeface="Roboto"/>
            </a:endParaRPr>
          </a:p>
          <a:p>
            <a:pPr indent="0" lvl="0" marL="0" rtl="0" algn="l">
              <a:spcBef>
                <a:spcPts val="1000"/>
              </a:spcBef>
              <a:spcAft>
                <a:spcPts val="0"/>
              </a:spcAft>
              <a:buNone/>
            </a:pPr>
            <a:r>
              <a:t/>
            </a:r>
            <a:endParaRPr>
              <a:solidFill>
                <a:schemeClr val="lt1"/>
              </a:solidFill>
              <a:latin typeface="Calibri"/>
              <a:ea typeface="Calibri"/>
              <a:cs typeface="Calibri"/>
              <a:sym typeface="Calibri"/>
            </a:endParaRPr>
          </a:p>
        </p:txBody>
      </p:sp>
      <p:pic>
        <p:nvPicPr>
          <p:cNvPr id="115" name="Google Shape;115;p22"/>
          <p:cNvPicPr preferRelativeResize="0"/>
          <p:nvPr/>
        </p:nvPicPr>
        <p:blipFill rotWithShape="1">
          <a:blip r:embed="rId4">
            <a:alphaModFix/>
          </a:blip>
          <a:srcRect b="0" l="49390" r="0" t="0"/>
          <a:stretch/>
        </p:blipFill>
        <p:spPr>
          <a:xfrm>
            <a:off x="5709300" y="258525"/>
            <a:ext cx="2784675" cy="1942349"/>
          </a:xfrm>
          <a:prstGeom prst="rect">
            <a:avLst/>
          </a:prstGeom>
          <a:noFill/>
          <a:ln>
            <a:noFill/>
          </a:ln>
        </p:spPr>
      </p:pic>
      <p:pic>
        <p:nvPicPr>
          <p:cNvPr id="116" name="Google Shape;116;p22"/>
          <p:cNvPicPr preferRelativeResize="0"/>
          <p:nvPr/>
        </p:nvPicPr>
        <p:blipFill rotWithShape="1">
          <a:blip r:embed="rId4">
            <a:alphaModFix/>
          </a:blip>
          <a:srcRect b="0" l="0" r="50164" t="0"/>
          <a:stretch/>
        </p:blipFill>
        <p:spPr>
          <a:xfrm>
            <a:off x="5709300" y="2527675"/>
            <a:ext cx="2784675" cy="2074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Feature Selection &amp; Engineering</a:t>
            </a:r>
            <a:endParaRPr b="1">
              <a:solidFill>
                <a:schemeClr val="lt1"/>
              </a:solidFill>
            </a:endParaRPr>
          </a:p>
        </p:txBody>
      </p:sp>
      <p:sp>
        <p:nvSpPr>
          <p:cNvPr id="122" name="Google Shape;122;p23"/>
          <p:cNvSpPr txBox="1"/>
          <p:nvPr>
            <p:ph idx="1" type="body"/>
          </p:nvPr>
        </p:nvSpPr>
        <p:spPr>
          <a:xfrm>
            <a:off x="311700" y="1183050"/>
            <a:ext cx="8520600" cy="37656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lt1"/>
              </a:buClr>
              <a:buSzPts val="1800"/>
              <a:buFont typeface="Calibri"/>
              <a:buChar char="●"/>
            </a:pPr>
            <a:r>
              <a:rPr lang="en">
                <a:solidFill>
                  <a:schemeClr val="lt1"/>
                </a:solidFill>
                <a:latin typeface="Calibri"/>
                <a:ea typeface="Calibri"/>
                <a:cs typeface="Calibri"/>
                <a:sym typeface="Calibri"/>
              </a:rPr>
              <a:t>Included (28 Features):</a:t>
            </a:r>
            <a:endParaRPr>
              <a:solidFill>
                <a:schemeClr val="lt1"/>
              </a:solidFill>
              <a:latin typeface="Calibri"/>
              <a:ea typeface="Calibri"/>
              <a:cs typeface="Calibri"/>
              <a:sym typeface="Calibri"/>
            </a:endParaRPr>
          </a:p>
          <a:p>
            <a:pPr indent="-317500" lvl="1" marL="914400" rtl="0" algn="l">
              <a:lnSpc>
                <a:spcPct val="100000"/>
              </a:lnSpc>
              <a:spcBef>
                <a:spcPts val="0"/>
              </a:spcBef>
              <a:spcAft>
                <a:spcPts val="0"/>
              </a:spcAft>
              <a:buClr>
                <a:schemeClr val="lt1"/>
              </a:buClr>
              <a:buSzPts val="1400"/>
              <a:buFont typeface="Calibri"/>
              <a:buChar char="○"/>
            </a:pPr>
            <a:r>
              <a:rPr lang="en">
                <a:solidFill>
                  <a:schemeClr val="lt1"/>
                </a:solidFill>
                <a:latin typeface="Calibri"/>
                <a:ea typeface="Calibri"/>
                <a:cs typeface="Calibri"/>
                <a:sym typeface="Calibri"/>
              </a:rPr>
              <a:t>Tyre Data: tyre_life, compound, stint, fresh_tyre</a:t>
            </a:r>
            <a:endParaRPr>
              <a:solidFill>
                <a:schemeClr val="lt1"/>
              </a:solidFill>
              <a:latin typeface="Calibri"/>
              <a:ea typeface="Calibri"/>
              <a:cs typeface="Calibri"/>
              <a:sym typeface="Calibri"/>
            </a:endParaRPr>
          </a:p>
          <a:p>
            <a:pPr indent="-317500" lvl="1" marL="914400" rtl="0" algn="l">
              <a:lnSpc>
                <a:spcPct val="100000"/>
              </a:lnSpc>
              <a:spcBef>
                <a:spcPts val="0"/>
              </a:spcBef>
              <a:spcAft>
                <a:spcPts val="0"/>
              </a:spcAft>
              <a:buClr>
                <a:schemeClr val="lt1"/>
              </a:buClr>
              <a:buSzPts val="1400"/>
              <a:buFont typeface="Calibri"/>
              <a:buChar char="○"/>
            </a:pPr>
            <a:r>
              <a:rPr lang="en">
                <a:solidFill>
                  <a:schemeClr val="lt1"/>
                </a:solidFill>
                <a:latin typeface="Calibri"/>
                <a:ea typeface="Calibri"/>
                <a:cs typeface="Calibri"/>
                <a:sym typeface="Calibri"/>
              </a:rPr>
              <a:t>Race Context: lap_number, position, track_status, is_pit_lap</a:t>
            </a:r>
            <a:endParaRPr>
              <a:solidFill>
                <a:schemeClr val="lt1"/>
              </a:solidFill>
              <a:latin typeface="Calibri"/>
              <a:ea typeface="Calibri"/>
              <a:cs typeface="Calibri"/>
              <a:sym typeface="Calibri"/>
            </a:endParaRPr>
          </a:p>
          <a:p>
            <a:pPr indent="-317500" lvl="1" marL="914400" rtl="0" algn="l">
              <a:lnSpc>
                <a:spcPct val="100000"/>
              </a:lnSpc>
              <a:spcBef>
                <a:spcPts val="0"/>
              </a:spcBef>
              <a:spcAft>
                <a:spcPts val="0"/>
              </a:spcAft>
              <a:buClr>
                <a:schemeClr val="lt1"/>
              </a:buClr>
              <a:buSzPts val="1400"/>
              <a:buFont typeface="Calibri"/>
              <a:buChar char="○"/>
            </a:pPr>
            <a:r>
              <a:rPr lang="en">
                <a:solidFill>
                  <a:schemeClr val="lt1"/>
                </a:solidFill>
                <a:latin typeface="Calibri"/>
                <a:ea typeface="Calibri"/>
                <a:cs typeface="Calibri"/>
                <a:sym typeface="Calibri"/>
              </a:rPr>
              <a:t>Weather: air_temp, track_temp, humidity, wind_speed, pressure,</a:t>
            </a:r>
            <a:endParaRPr>
              <a:solidFill>
                <a:schemeClr val="lt1"/>
              </a:solidFill>
              <a:latin typeface="Calibri"/>
              <a:ea typeface="Calibri"/>
              <a:cs typeface="Calibri"/>
              <a:sym typeface="Calibri"/>
            </a:endParaRPr>
          </a:p>
          <a:p>
            <a:pPr indent="0" lvl="0" marL="914400" rtl="0" algn="l">
              <a:lnSpc>
                <a:spcPct val="100000"/>
              </a:lnSpc>
              <a:spcBef>
                <a:spcPts val="0"/>
              </a:spcBef>
              <a:spcAft>
                <a:spcPts val="0"/>
              </a:spcAft>
              <a:buNone/>
            </a:pPr>
            <a:r>
              <a:rPr lang="en" sz="1400">
                <a:solidFill>
                  <a:schemeClr val="lt1"/>
                </a:solidFill>
                <a:latin typeface="Calibri"/>
                <a:ea typeface="Calibri"/>
                <a:cs typeface="Calibri"/>
                <a:sym typeface="Calibri"/>
              </a:rPr>
              <a:t>wind_dir</a:t>
            </a:r>
            <a:endParaRPr sz="1400">
              <a:solidFill>
                <a:schemeClr val="lt1"/>
              </a:solidFill>
              <a:latin typeface="Calibri"/>
              <a:ea typeface="Calibri"/>
              <a:cs typeface="Calibri"/>
              <a:sym typeface="Calibri"/>
            </a:endParaRPr>
          </a:p>
          <a:p>
            <a:pPr indent="-317500" lvl="1" marL="914400" rtl="0" algn="l">
              <a:lnSpc>
                <a:spcPct val="100000"/>
              </a:lnSpc>
              <a:spcBef>
                <a:spcPts val="0"/>
              </a:spcBef>
              <a:spcAft>
                <a:spcPts val="0"/>
              </a:spcAft>
              <a:buClr>
                <a:schemeClr val="lt1"/>
              </a:buClr>
              <a:buSzPts val="1400"/>
              <a:buFont typeface="Calibri"/>
              <a:buChar char="○"/>
            </a:pPr>
            <a:r>
              <a:rPr lang="en">
                <a:solidFill>
                  <a:schemeClr val="lt1"/>
                </a:solidFill>
                <a:latin typeface="Calibri"/>
                <a:ea typeface="Calibri"/>
                <a:cs typeface="Calibri"/>
                <a:sym typeface="Calibri"/>
              </a:rPr>
              <a:t>Categorical: driver, team, compound, track_status</a:t>
            </a:r>
            <a:endParaRPr>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a:solidFill>
                <a:schemeClr val="lt1"/>
              </a:solidFill>
              <a:latin typeface="Calibri"/>
              <a:ea typeface="Calibri"/>
              <a:cs typeface="Calibri"/>
              <a:sym typeface="Calibri"/>
            </a:endParaRPr>
          </a:p>
          <a:p>
            <a:pPr indent="-342900" lvl="0" marL="457200" rtl="0" algn="l">
              <a:lnSpc>
                <a:spcPct val="100000"/>
              </a:lnSpc>
              <a:spcBef>
                <a:spcPts val="0"/>
              </a:spcBef>
              <a:spcAft>
                <a:spcPts val="0"/>
              </a:spcAft>
              <a:buClr>
                <a:schemeClr val="lt1"/>
              </a:buClr>
              <a:buSzPts val="1800"/>
              <a:buFont typeface="Calibri"/>
              <a:buChar char="●"/>
            </a:pPr>
            <a:r>
              <a:rPr lang="en">
                <a:solidFill>
                  <a:schemeClr val="lt1"/>
                </a:solidFill>
                <a:latin typeface="Calibri"/>
                <a:ea typeface="Calibri"/>
                <a:cs typeface="Calibri"/>
                <a:sym typeface="Calibri"/>
              </a:rPr>
              <a:t>Feature Engineering: Rolling Window Approach</a:t>
            </a:r>
            <a:endParaRPr>
              <a:solidFill>
                <a:schemeClr val="lt1"/>
              </a:solidFill>
              <a:latin typeface="Calibri"/>
              <a:ea typeface="Calibri"/>
              <a:cs typeface="Calibri"/>
              <a:sym typeface="Calibri"/>
            </a:endParaRPr>
          </a:p>
          <a:p>
            <a:pPr indent="-317500" lvl="1" marL="914400" rtl="0" algn="l">
              <a:lnSpc>
                <a:spcPct val="100000"/>
              </a:lnSpc>
              <a:spcBef>
                <a:spcPts val="0"/>
              </a:spcBef>
              <a:spcAft>
                <a:spcPts val="0"/>
              </a:spcAft>
              <a:buClr>
                <a:schemeClr val="lt1"/>
              </a:buClr>
              <a:buSzPts val="1400"/>
              <a:buFont typeface="Calibri"/>
              <a:buChar char="○"/>
            </a:pPr>
            <a:r>
              <a:rPr lang="en">
                <a:solidFill>
                  <a:schemeClr val="lt1"/>
                </a:solidFill>
                <a:latin typeface="Calibri"/>
                <a:ea typeface="Calibri"/>
                <a:cs typeface="Calibri"/>
                <a:sym typeface="Calibri"/>
              </a:rPr>
              <a:t>Lag features: prev_lap_time, prev2_lap_time, prev3_lap_time</a:t>
            </a:r>
            <a:endParaRPr>
              <a:solidFill>
                <a:schemeClr val="lt1"/>
              </a:solidFill>
              <a:latin typeface="Calibri"/>
              <a:ea typeface="Calibri"/>
              <a:cs typeface="Calibri"/>
              <a:sym typeface="Calibri"/>
            </a:endParaRPr>
          </a:p>
          <a:p>
            <a:pPr indent="-317500" lvl="2" marL="1371600" rtl="0" algn="l">
              <a:lnSpc>
                <a:spcPct val="100000"/>
              </a:lnSpc>
              <a:spcBef>
                <a:spcPts val="0"/>
              </a:spcBef>
              <a:spcAft>
                <a:spcPts val="0"/>
              </a:spcAft>
              <a:buClr>
                <a:schemeClr val="lt1"/>
              </a:buClr>
              <a:buSzPts val="1400"/>
              <a:buFont typeface="Calibri"/>
              <a:buChar char="■"/>
            </a:pPr>
            <a:r>
              <a:rPr lang="en">
                <a:solidFill>
                  <a:schemeClr val="lt1"/>
                </a:solidFill>
                <a:latin typeface="Calibri"/>
                <a:ea typeface="Calibri"/>
                <a:cs typeface="Calibri"/>
                <a:sym typeface="Calibri"/>
              </a:rPr>
              <a:t>Mimics live racing</a:t>
            </a:r>
            <a:endParaRPr>
              <a:solidFill>
                <a:schemeClr val="lt1"/>
              </a:solidFill>
              <a:latin typeface="Calibri"/>
              <a:ea typeface="Calibri"/>
              <a:cs typeface="Calibri"/>
              <a:sym typeface="Calibri"/>
            </a:endParaRPr>
          </a:p>
          <a:p>
            <a:pPr indent="-317500" lvl="1" marL="914400" rtl="0" algn="l">
              <a:lnSpc>
                <a:spcPct val="100000"/>
              </a:lnSpc>
              <a:spcBef>
                <a:spcPts val="0"/>
              </a:spcBef>
              <a:spcAft>
                <a:spcPts val="0"/>
              </a:spcAft>
              <a:buClr>
                <a:schemeClr val="lt1"/>
              </a:buClr>
              <a:buSzPts val="1400"/>
              <a:buFont typeface="Calibri"/>
              <a:buChar char="○"/>
            </a:pPr>
            <a:r>
              <a:rPr lang="en">
                <a:solidFill>
                  <a:schemeClr val="lt1"/>
                </a:solidFill>
                <a:latin typeface="Calibri"/>
                <a:ea typeface="Calibri"/>
                <a:cs typeface="Calibri"/>
                <a:sym typeface="Calibri"/>
              </a:rPr>
              <a:t>Rolling averages: rolling_mean_3, rolling_mean_5, rolling_std_3</a:t>
            </a:r>
            <a:endParaRPr>
              <a:solidFill>
                <a:schemeClr val="lt1"/>
              </a:solidFill>
              <a:latin typeface="Calibri"/>
              <a:ea typeface="Calibri"/>
              <a:cs typeface="Calibri"/>
              <a:sym typeface="Calibri"/>
            </a:endParaRPr>
          </a:p>
          <a:p>
            <a:pPr indent="-317500" lvl="2" marL="1371600" rtl="0" algn="l">
              <a:lnSpc>
                <a:spcPct val="100000"/>
              </a:lnSpc>
              <a:spcBef>
                <a:spcPts val="0"/>
              </a:spcBef>
              <a:spcAft>
                <a:spcPts val="0"/>
              </a:spcAft>
              <a:buClr>
                <a:schemeClr val="lt1"/>
              </a:buClr>
              <a:buSzPts val="1400"/>
              <a:buFont typeface="Calibri"/>
              <a:buChar char="■"/>
            </a:pPr>
            <a:r>
              <a:rPr lang="en">
                <a:solidFill>
                  <a:schemeClr val="lt1"/>
                </a:solidFill>
                <a:latin typeface="Calibri"/>
                <a:ea typeface="Calibri"/>
                <a:cs typeface="Calibri"/>
                <a:sym typeface="Calibri"/>
              </a:rPr>
              <a:t>Captures recent performance trends</a:t>
            </a:r>
            <a:endParaRPr>
              <a:solidFill>
                <a:schemeClr val="lt1"/>
              </a:solidFill>
              <a:latin typeface="Calibri"/>
              <a:ea typeface="Calibri"/>
              <a:cs typeface="Calibri"/>
              <a:sym typeface="Calibri"/>
            </a:endParaRPr>
          </a:p>
          <a:p>
            <a:pPr indent="-317500" lvl="1" marL="914400" rtl="0" algn="l">
              <a:lnSpc>
                <a:spcPct val="100000"/>
              </a:lnSpc>
              <a:spcBef>
                <a:spcPts val="0"/>
              </a:spcBef>
              <a:spcAft>
                <a:spcPts val="0"/>
              </a:spcAft>
              <a:buClr>
                <a:schemeClr val="lt1"/>
              </a:buClr>
              <a:buSzPts val="1400"/>
              <a:buFont typeface="Calibri"/>
              <a:buChar char="○"/>
            </a:pPr>
            <a:r>
              <a:rPr lang="en">
                <a:solidFill>
                  <a:schemeClr val="lt1"/>
                </a:solidFill>
                <a:latin typeface="Calibri"/>
                <a:ea typeface="Calibri"/>
                <a:cs typeface="Calibri"/>
                <a:sym typeface="Calibri"/>
              </a:rPr>
              <a:t>Weather changes: air_temp_changes, track_temp_changes</a:t>
            </a:r>
            <a:endParaRPr>
              <a:solidFill>
                <a:schemeClr val="lt1"/>
              </a:solidFill>
              <a:latin typeface="Calibri"/>
              <a:ea typeface="Calibri"/>
              <a:cs typeface="Calibri"/>
              <a:sym typeface="Calibri"/>
            </a:endParaRPr>
          </a:p>
          <a:p>
            <a:pPr indent="-317500" lvl="2" marL="1371600" rtl="0" algn="l">
              <a:lnSpc>
                <a:spcPct val="100000"/>
              </a:lnSpc>
              <a:spcBef>
                <a:spcPts val="0"/>
              </a:spcBef>
              <a:spcAft>
                <a:spcPts val="0"/>
              </a:spcAft>
              <a:buClr>
                <a:schemeClr val="lt1"/>
              </a:buClr>
              <a:buSzPts val="1400"/>
              <a:buFont typeface="Calibri"/>
              <a:buChar char="■"/>
            </a:pPr>
            <a:r>
              <a:rPr lang="en">
                <a:solidFill>
                  <a:schemeClr val="lt1"/>
                </a:solidFill>
                <a:latin typeface="Calibri"/>
                <a:ea typeface="Calibri"/>
                <a:cs typeface="Calibri"/>
                <a:sym typeface="Calibri"/>
              </a:rPr>
              <a:t>Evolving track conditions</a:t>
            </a:r>
            <a:endParaRPr>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sz="900">
              <a:solidFill>
                <a:srgbClr val="D0D0D0"/>
              </a:solidFill>
              <a:highlight>
                <a:srgbClr val="3C3C3C"/>
              </a:highlight>
              <a:latin typeface="Roboto Mono"/>
              <a:ea typeface="Roboto Mono"/>
              <a:cs typeface="Roboto Mono"/>
              <a:sym typeface="Roboto Mono"/>
            </a:endParaRPr>
          </a:p>
          <a:p>
            <a:pPr indent="0" lvl="0" marL="0" rtl="0" algn="l">
              <a:lnSpc>
                <a:spcPct val="100000"/>
              </a:lnSpc>
              <a:spcBef>
                <a:spcPts val="0"/>
              </a:spcBef>
              <a:spcAft>
                <a:spcPts val="0"/>
              </a:spcAft>
              <a:buNone/>
            </a:pPr>
            <a:r>
              <a:t/>
            </a:r>
            <a:endParaRPr>
              <a:solidFill>
                <a:schemeClr val="lt1"/>
              </a:solidFill>
              <a:latin typeface="Calibri"/>
              <a:ea typeface="Calibri"/>
              <a:cs typeface="Calibri"/>
              <a:sym typeface="Calibri"/>
            </a:endParaRPr>
          </a:p>
          <a:p>
            <a:pPr indent="0" lvl="0" marL="0" rtl="0" algn="l">
              <a:spcBef>
                <a:spcPts val="0"/>
              </a:spcBef>
              <a:spcAft>
                <a:spcPts val="0"/>
              </a:spcAft>
              <a:buNone/>
            </a:pPr>
            <a:r>
              <a:t/>
            </a:r>
            <a:endParaRPr b="1" sz="1000">
              <a:solidFill>
                <a:srgbClr val="CCCCCC"/>
              </a:solidFill>
              <a:highlight>
                <a:srgbClr val="181818"/>
              </a:highlight>
              <a:latin typeface="Roboto"/>
              <a:ea typeface="Roboto"/>
              <a:cs typeface="Roboto"/>
              <a:sym typeface="Roboto"/>
            </a:endParaRPr>
          </a:p>
          <a:p>
            <a:pPr indent="0" lvl="0" marL="0" rtl="0" algn="l">
              <a:spcBef>
                <a:spcPts val="0"/>
              </a:spcBef>
              <a:spcAft>
                <a:spcPts val="0"/>
              </a:spcAft>
              <a:buNone/>
            </a:pPr>
            <a:r>
              <a:t/>
            </a:r>
            <a:endParaRPr b="1" sz="1000">
              <a:solidFill>
                <a:srgbClr val="CCCCCC"/>
              </a:solidFill>
              <a:highlight>
                <a:srgbClr val="181818"/>
              </a:highlight>
              <a:latin typeface="Roboto"/>
              <a:ea typeface="Roboto"/>
              <a:cs typeface="Roboto"/>
              <a:sym typeface="Roboto"/>
            </a:endParaRPr>
          </a:p>
          <a:p>
            <a:pPr indent="0" lvl="0" marL="457200" rtl="0" algn="l">
              <a:spcBef>
                <a:spcPts val="1000"/>
              </a:spcBef>
              <a:spcAft>
                <a:spcPts val="0"/>
              </a:spcAft>
              <a:buNone/>
            </a:pPr>
            <a:r>
              <a:t/>
            </a:r>
            <a:endParaRPr sz="900">
              <a:solidFill>
                <a:srgbClr val="D0D0D0"/>
              </a:solidFill>
              <a:highlight>
                <a:srgbClr val="3C3C3C"/>
              </a:highlight>
              <a:latin typeface="Roboto Mono"/>
              <a:ea typeface="Roboto Mono"/>
              <a:cs typeface="Roboto Mono"/>
              <a:sym typeface="Roboto Mono"/>
            </a:endParaRPr>
          </a:p>
          <a:p>
            <a:pPr indent="0" lvl="0" marL="0" rtl="0" algn="l">
              <a:spcBef>
                <a:spcPts val="1000"/>
              </a:spcBef>
              <a:spcAft>
                <a:spcPts val="0"/>
              </a:spcAft>
              <a:buNone/>
            </a:pPr>
            <a:br>
              <a:rPr lang="en" sz="900">
                <a:solidFill>
                  <a:srgbClr val="D0D0D0"/>
                </a:solidFill>
                <a:highlight>
                  <a:srgbClr val="3C3C3C"/>
                </a:highlight>
                <a:latin typeface="Roboto Mono"/>
                <a:ea typeface="Roboto Mono"/>
                <a:cs typeface="Roboto Mono"/>
                <a:sym typeface="Roboto Mono"/>
              </a:rPr>
            </a:br>
            <a:endParaRPr>
              <a:solidFill>
                <a:schemeClr val="lt1"/>
              </a:solidFill>
              <a:latin typeface="Calibri"/>
              <a:ea typeface="Calibri"/>
              <a:cs typeface="Calibri"/>
              <a:sym typeface="Calibri"/>
            </a:endParaRPr>
          </a:p>
        </p:txBody>
      </p:sp>
      <p:pic>
        <p:nvPicPr>
          <p:cNvPr id="123" name="Google Shape;123;p23"/>
          <p:cNvPicPr preferRelativeResize="0"/>
          <p:nvPr/>
        </p:nvPicPr>
        <p:blipFill>
          <a:blip r:embed="rId4">
            <a:alphaModFix/>
          </a:blip>
          <a:stretch>
            <a:fillRect/>
          </a:stretch>
        </p:blipFill>
        <p:spPr>
          <a:xfrm>
            <a:off x="6088650" y="1183050"/>
            <a:ext cx="2952151" cy="2698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24"/>
          <p:cNvSpPr txBox="1"/>
          <p:nvPr>
            <p:ph type="title"/>
          </p:nvPr>
        </p:nvSpPr>
        <p:spPr>
          <a:xfrm>
            <a:off x="311700" y="248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Modeling Overview </a:t>
            </a:r>
            <a:endParaRPr b="1">
              <a:solidFill>
                <a:schemeClr val="lt1"/>
              </a:solidFill>
            </a:endParaRPr>
          </a:p>
        </p:txBody>
      </p:sp>
      <p:sp>
        <p:nvSpPr>
          <p:cNvPr id="129" name="Google Shape;129;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Clr>
                <a:schemeClr val="lt1"/>
              </a:buClr>
              <a:buSzPts val="1800"/>
              <a:buFont typeface="Calibri"/>
              <a:buChar char="●"/>
            </a:pPr>
            <a:r>
              <a:rPr lang="en">
                <a:solidFill>
                  <a:schemeClr val="lt1"/>
                </a:solidFill>
                <a:latin typeface="Calibri"/>
                <a:ea typeface="Calibri"/>
                <a:cs typeface="Calibri"/>
                <a:sym typeface="Calibri"/>
              </a:rPr>
              <a:t>P</a:t>
            </a:r>
            <a:r>
              <a:rPr lang="en">
                <a:solidFill>
                  <a:schemeClr val="lt1"/>
                </a:solidFill>
                <a:latin typeface="Calibri"/>
                <a:ea typeface="Calibri"/>
                <a:cs typeface="Calibri"/>
                <a:sym typeface="Calibri"/>
              </a:rPr>
              <a:t>roject Goal: </a:t>
            </a:r>
            <a:r>
              <a:rPr lang="en" sz="1600">
                <a:solidFill>
                  <a:schemeClr val="lt1"/>
                </a:solidFill>
              </a:rPr>
              <a:t>Predict </a:t>
            </a:r>
            <a:r>
              <a:rPr b="1" lang="en" sz="1600">
                <a:solidFill>
                  <a:schemeClr val="lt1"/>
                </a:solidFill>
              </a:rPr>
              <a:t>F1 lap times in real-time</a:t>
            </a:r>
            <a:r>
              <a:rPr lang="en" sz="1600">
                <a:solidFill>
                  <a:schemeClr val="lt1"/>
                </a:solidFill>
              </a:rPr>
              <a:t> during a race to inform pit stop strategy and race tactics.</a:t>
            </a:r>
            <a:r>
              <a:rPr lang="en" sz="1600">
                <a:solidFill>
                  <a:schemeClr val="lt1"/>
                </a:solidFill>
                <a:latin typeface="Calibri"/>
                <a:ea typeface="Calibri"/>
                <a:cs typeface="Calibri"/>
                <a:sym typeface="Calibri"/>
              </a:rPr>
              <a:t> </a:t>
            </a:r>
            <a:endParaRPr sz="1600">
              <a:solidFill>
                <a:schemeClr val="lt1"/>
              </a:solidFill>
              <a:latin typeface="Calibri"/>
              <a:ea typeface="Calibri"/>
              <a:cs typeface="Calibri"/>
              <a:sym typeface="Calibri"/>
            </a:endParaRPr>
          </a:p>
          <a:p>
            <a:pPr indent="0" lvl="0" marL="457200" rtl="0" algn="l">
              <a:lnSpc>
                <a:spcPct val="100000"/>
              </a:lnSpc>
              <a:spcBef>
                <a:spcPts val="0"/>
              </a:spcBef>
              <a:spcAft>
                <a:spcPts val="0"/>
              </a:spcAft>
              <a:buNone/>
            </a:pPr>
            <a:r>
              <a:t/>
            </a:r>
            <a:endParaRPr sz="1600">
              <a:solidFill>
                <a:schemeClr val="lt1"/>
              </a:solidFill>
              <a:latin typeface="Calibri"/>
              <a:ea typeface="Calibri"/>
              <a:cs typeface="Calibri"/>
              <a:sym typeface="Calibri"/>
            </a:endParaRPr>
          </a:p>
          <a:p>
            <a:pPr indent="-342900" lvl="0" marL="457200" rtl="0" algn="l">
              <a:lnSpc>
                <a:spcPct val="100000"/>
              </a:lnSpc>
              <a:spcBef>
                <a:spcPts val="0"/>
              </a:spcBef>
              <a:spcAft>
                <a:spcPts val="0"/>
              </a:spcAft>
              <a:buClr>
                <a:schemeClr val="lt1"/>
              </a:buClr>
              <a:buSzPts val="1800"/>
              <a:buFont typeface="Calibri"/>
              <a:buChar char="●"/>
            </a:pPr>
            <a:r>
              <a:rPr lang="en">
                <a:solidFill>
                  <a:schemeClr val="lt1"/>
                </a:solidFill>
                <a:latin typeface="Calibri"/>
                <a:ea typeface="Calibri"/>
                <a:cs typeface="Calibri"/>
                <a:sym typeface="Calibri"/>
              </a:rPr>
              <a:t>Dataset: </a:t>
            </a:r>
            <a:r>
              <a:rPr b="1" lang="en" sz="1600">
                <a:solidFill>
                  <a:schemeClr val="lt1"/>
                </a:solidFill>
              </a:rPr>
              <a:t>Multi-Year</a:t>
            </a:r>
            <a:r>
              <a:rPr lang="en" sz="1600">
                <a:solidFill>
                  <a:schemeClr val="lt1"/>
                </a:solidFill>
              </a:rPr>
              <a:t> 2022-2023 Seasons, totaling </a:t>
            </a:r>
            <a:r>
              <a:rPr b="1" lang="en" sz="1600">
                <a:solidFill>
                  <a:schemeClr val="lt1"/>
                </a:solidFill>
              </a:rPr>
              <a:t>~47,000 laps</a:t>
            </a:r>
            <a:r>
              <a:rPr lang="en" sz="1600">
                <a:solidFill>
                  <a:schemeClr val="lt1"/>
                </a:solidFill>
              </a:rPr>
              <a:t> across 44 Grand Prix races.</a:t>
            </a:r>
            <a:endParaRPr sz="1600">
              <a:solidFill>
                <a:schemeClr val="lt1"/>
              </a:solidFill>
            </a:endParaRPr>
          </a:p>
          <a:p>
            <a:pPr indent="0" lvl="0" marL="457200" rtl="0" algn="l">
              <a:lnSpc>
                <a:spcPct val="100000"/>
              </a:lnSpc>
              <a:spcBef>
                <a:spcPts val="0"/>
              </a:spcBef>
              <a:spcAft>
                <a:spcPts val="0"/>
              </a:spcAft>
              <a:buNone/>
            </a:pPr>
            <a:r>
              <a:t/>
            </a:r>
            <a:endParaRPr sz="1600">
              <a:solidFill>
                <a:schemeClr val="lt1"/>
              </a:solidFill>
            </a:endParaRPr>
          </a:p>
          <a:p>
            <a:pPr indent="-330200" lvl="0" marL="457200" rtl="0" algn="l">
              <a:lnSpc>
                <a:spcPct val="100000"/>
              </a:lnSpc>
              <a:spcBef>
                <a:spcPts val="0"/>
              </a:spcBef>
              <a:spcAft>
                <a:spcPts val="0"/>
              </a:spcAft>
              <a:buClr>
                <a:schemeClr val="lt1"/>
              </a:buClr>
              <a:buSzPts val="1600"/>
              <a:buChar char="●"/>
            </a:pPr>
            <a:r>
              <a:rPr lang="en" sz="1600">
                <a:solidFill>
                  <a:schemeClr val="lt1"/>
                </a:solidFill>
              </a:rPr>
              <a:t>Models Tried: </a:t>
            </a:r>
            <a:endParaRPr sz="1600">
              <a:solidFill>
                <a:schemeClr val="lt1"/>
              </a:solidFill>
            </a:endParaRPr>
          </a:p>
          <a:p>
            <a:pPr indent="-330200" lvl="1" marL="914400" rtl="0" algn="l">
              <a:lnSpc>
                <a:spcPct val="100000"/>
              </a:lnSpc>
              <a:spcBef>
                <a:spcPts val="0"/>
              </a:spcBef>
              <a:spcAft>
                <a:spcPts val="0"/>
              </a:spcAft>
              <a:buClr>
                <a:schemeClr val="lt1"/>
              </a:buClr>
              <a:buSzPts val="1600"/>
              <a:buChar char="○"/>
            </a:pPr>
            <a:r>
              <a:rPr lang="en" sz="1600">
                <a:solidFill>
                  <a:schemeClr val="lt1"/>
                </a:solidFill>
              </a:rPr>
              <a:t>Random Forest Regressor</a:t>
            </a:r>
            <a:endParaRPr sz="1600">
              <a:solidFill>
                <a:schemeClr val="lt1"/>
              </a:solidFill>
            </a:endParaRPr>
          </a:p>
          <a:p>
            <a:pPr indent="-330200" lvl="1" marL="914400" rtl="0" algn="l">
              <a:lnSpc>
                <a:spcPct val="100000"/>
              </a:lnSpc>
              <a:spcBef>
                <a:spcPts val="0"/>
              </a:spcBef>
              <a:spcAft>
                <a:spcPts val="0"/>
              </a:spcAft>
              <a:buClr>
                <a:schemeClr val="lt1"/>
              </a:buClr>
              <a:buSzPts val="1600"/>
              <a:buChar char="○"/>
            </a:pPr>
            <a:r>
              <a:rPr lang="en" sz="1600">
                <a:solidFill>
                  <a:schemeClr val="lt1"/>
                </a:solidFill>
              </a:rPr>
              <a:t>Gradient Boosting Regressor</a:t>
            </a:r>
            <a:endParaRPr sz="1600">
              <a:solidFill>
                <a:schemeClr val="lt1"/>
              </a:solidFill>
            </a:endParaRPr>
          </a:p>
          <a:p>
            <a:pPr indent="-330200" lvl="1" marL="914400" rtl="0" algn="l">
              <a:lnSpc>
                <a:spcPct val="100000"/>
              </a:lnSpc>
              <a:spcBef>
                <a:spcPts val="0"/>
              </a:spcBef>
              <a:spcAft>
                <a:spcPts val="0"/>
              </a:spcAft>
              <a:buClr>
                <a:schemeClr val="lt1"/>
              </a:buClr>
              <a:buSzPts val="1600"/>
              <a:buChar char="○"/>
            </a:pPr>
            <a:r>
              <a:rPr lang="en" sz="1600">
                <a:solidFill>
                  <a:schemeClr val="lt1"/>
                </a:solidFill>
              </a:rPr>
              <a:t>XGBoost</a:t>
            </a:r>
            <a:r>
              <a:rPr lang="en" sz="1600">
                <a:solidFill>
                  <a:schemeClr val="lt1"/>
                </a:solidFill>
              </a:rPr>
              <a:t> Regressor</a:t>
            </a:r>
            <a:endParaRPr sz="16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3" name="Shape 133"/>
        <p:cNvGrpSpPr/>
        <p:nvPr/>
      </p:nvGrpSpPr>
      <p:grpSpPr>
        <a:xfrm>
          <a:off x="0" y="0"/>
          <a:ext cx="0" cy="0"/>
          <a:chOff x="0" y="0"/>
          <a:chExt cx="0" cy="0"/>
        </a:xfrm>
      </p:grpSpPr>
      <p:sp>
        <p:nvSpPr>
          <p:cNvPr id="134" name="Google Shape;134;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Performance</a:t>
            </a:r>
            <a:endParaRPr b="1">
              <a:solidFill>
                <a:schemeClr val="lt1"/>
              </a:solidFill>
            </a:endParaRPr>
          </a:p>
        </p:txBody>
      </p:sp>
      <p:pic>
        <p:nvPicPr>
          <p:cNvPr id="135" name="Google Shape;135;p25"/>
          <p:cNvPicPr preferRelativeResize="0"/>
          <p:nvPr/>
        </p:nvPicPr>
        <p:blipFill rotWithShape="1">
          <a:blip r:embed="rId4">
            <a:alphaModFix/>
          </a:blip>
          <a:srcRect b="0" l="0" r="0" t="0"/>
          <a:stretch/>
        </p:blipFill>
        <p:spPr>
          <a:xfrm>
            <a:off x="242505" y="1737313"/>
            <a:ext cx="8659000" cy="1668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9" name="Shape 139"/>
        <p:cNvGrpSpPr/>
        <p:nvPr/>
      </p:nvGrpSpPr>
      <p:grpSpPr>
        <a:xfrm>
          <a:off x="0" y="0"/>
          <a:ext cx="0" cy="0"/>
          <a:chOff x="0" y="0"/>
          <a:chExt cx="0" cy="0"/>
        </a:xfrm>
      </p:grpSpPr>
      <p:sp>
        <p:nvSpPr>
          <p:cNvPr id="140" name="Google Shape;14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Metrics</a:t>
            </a:r>
            <a:endParaRPr b="1">
              <a:solidFill>
                <a:schemeClr val="lt1"/>
              </a:solidFill>
            </a:endParaRPr>
          </a:p>
        </p:txBody>
      </p:sp>
      <p:sp>
        <p:nvSpPr>
          <p:cNvPr id="141" name="Google Shape;141;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Clr>
                <a:schemeClr val="lt1"/>
              </a:buClr>
              <a:buSzPts val="1800"/>
              <a:buFont typeface="Calibri"/>
              <a:buChar char="●"/>
            </a:pPr>
            <a:r>
              <a:rPr lang="en">
                <a:solidFill>
                  <a:schemeClr val="lt1"/>
                </a:solidFill>
                <a:latin typeface="Calibri"/>
                <a:ea typeface="Calibri"/>
                <a:cs typeface="Calibri"/>
                <a:sym typeface="Calibri"/>
              </a:rPr>
              <a:t>Most Relevant Metric: Mean Absolute Error (MAE), since it provides the average magnitude of error in seconds. This is a direct, intuitive, and critical piece of information for race strategists. </a:t>
            </a:r>
            <a:endParaRPr>
              <a:solidFill>
                <a:schemeClr val="lt1"/>
              </a:solidFill>
              <a:latin typeface="Calibri"/>
              <a:ea typeface="Calibri"/>
              <a:cs typeface="Calibri"/>
              <a:sym typeface="Calibri"/>
            </a:endParaRPr>
          </a:p>
          <a:p>
            <a:pPr indent="0" lvl="0" marL="457200" rtl="0" algn="l">
              <a:lnSpc>
                <a:spcPct val="100000"/>
              </a:lnSpc>
              <a:spcBef>
                <a:spcPts val="0"/>
              </a:spcBef>
              <a:spcAft>
                <a:spcPts val="0"/>
              </a:spcAft>
              <a:buNone/>
            </a:pPr>
            <a:r>
              <a:t/>
            </a:r>
            <a:endParaRPr>
              <a:solidFill>
                <a:schemeClr val="lt1"/>
              </a:solidFill>
              <a:latin typeface="Calibri"/>
              <a:ea typeface="Calibri"/>
              <a:cs typeface="Calibri"/>
              <a:sym typeface="Calibri"/>
            </a:endParaRPr>
          </a:p>
          <a:p>
            <a:pPr indent="-342900" lvl="0" marL="457200" rtl="0" algn="l">
              <a:lnSpc>
                <a:spcPct val="100000"/>
              </a:lnSpc>
              <a:spcBef>
                <a:spcPts val="0"/>
              </a:spcBef>
              <a:spcAft>
                <a:spcPts val="0"/>
              </a:spcAft>
              <a:buClr>
                <a:schemeClr val="lt1"/>
              </a:buClr>
              <a:buSzPts val="1800"/>
              <a:buFont typeface="Calibri"/>
              <a:buChar char="●"/>
            </a:pPr>
            <a:r>
              <a:rPr lang="en">
                <a:solidFill>
                  <a:schemeClr val="lt1"/>
                </a:solidFill>
                <a:latin typeface="Calibri"/>
                <a:ea typeface="Calibri"/>
                <a:cs typeface="Calibri"/>
                <a:sym typeface="Calibri"/>
              </a:rPr>
              <a:t>XGBoost has an MAE of 0.74 seconds means that, on average, our prediction for the next lap will be off by less than one second.</a:t>
            </a:r>
            <a:endParaRPr>
              <a:solidFill>
                <a:schemeClr val="lt1"/>
              </a:solidFill>
              <a:latin typeface="Calibri"/>
              <a:ea typeface="Calibri"/>
              <a:cs typeface="Calibri"/>
              <a:sym typeface="Calibri"/>
            </a:endParaRPr>
          </a:p>
          <a:p>
            <a:pPr indent="0" lvl="0" marL="457200" rtl="0" algn="l">
              <a:lnSpc>
                <a:spcPct val="100000"/>
              </a:lnSpc>
              <a:spcBef>
                <a:spcPts val="0"/>
              </a:spcBef>
              <a:spcAft>
                <a:spcPts val="0"/>
              </a:spcAft>
              <a:buNone/>
            </a:pPr>
            <a:r>
              <a:t/>
            </a:r>
            <a:endParaRPr>
              <a:solidFill>
                <a:schemeClr val="lt1"/>
              </a:solidFill>
              <a:latin typeface="Calibri"/>
              <a:ea typeface="Calibri"/>
              <a:cs typeface="Calibri"/>
              <a:sym typeface="Calibri"/>
            </a:endParaRPr>
          </a:p>
          <a:p>
            <a:pPr indent="-342900" lvl="0" marL="457200" rtl="0" algn="l">
              <a:lnSpc>
                <a:spcPct val="100000"/>
              </a:lnSpc>
              <a:spcBef>
                <a:spcPts val="0"/>
              </a:spcBef>
              <a:spcAft>
                <a:spcPts val="0"/>
              </a:spcAft>
              <a:buClr>
                <a:schemeClr val="lt1"/>
              </a:buClr>
              <a:buSzPts val="1800"/>
              <a:buFont typeface="Calibri"/>
              <a:buChar char="●"/>
            </a:pPr>
            <a:r>
              <a:rPr lang="en">
                <a:solidFill>
                  <a:schemeClr val="lt1"/>
                </a:solidFill>
                <a:latin typeface="Calibri"/>
                <a:ea typeface="Calibri"/>
                <a:cs typeface="Calibri"/>
                <a:sym typeface="Calibri"/>
              </a:rPr>
              <a:t>Another Key metric is R2 score. R2 score of 0.899 means the model explains almost 90% of the variance in lap times. This shows the model is robustly capturing the underlying physics and trends.</a:t>
            </a:r>
            <a:endParaRPr>
              <a:solidFill>
                <a:schemeClr val="lt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5" name="Shape 145"/>
        <p:cNvGrpSpPr/>
        <p:nvPr/>
      </p:nvGrpSpPr>
      <p:grpSpPr>
        <a:xfrm>
          <a:off x="0" y="0"/>
          <a:ext cx="0" cy="0"/>
          <a:chOff x="0" y="0"/>
          <a:chExt cx="0" cy="0"/>
        </a:xfrm>
      </p:grpSpPr>
      <p:sp>
        <p:nvSpPr>
          <p:cNvPr id="146" name="Google Shape;146;p2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100">
                <a:solidFill>
                  <a:schemeClr val="lt1"/>
                </a:solidFill>
              </a:rPr>
              <a:t>Data for Testing</a:t>
            </a:r>
            <a:endParaRPr b="1" sz="2100">
              <a:solidFill>
                <a:schemeClr val="lt1"/>
              </a:solidFill>
            </a:endParaRPr>
          </a:p>
        </p:txBody>
      </p:sp>
      <p:sp>
        <p:nvSpPr>
          <p:cNvPr id="147" name="Google Shape;147;p27"/>
          <p:cNvSpPr txBox="1"/>
          <p:nvPr>
            <p:ph idx="2"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23850" lvl="0" marL="457200" rtl="0" algn="l">
              <a:lnSpc>
                <a:spcPct val="100000"/>
              </a:lnSpc>
              <a:spcBef>
                <a:spcPts val="0"/>
              </a:spcBef>
              <a:spcAft>
                <a:spcPts val="0"/>
              </a:spcAft>
              <a:buClr>
                <a:schemeClr val="lt1"/>
              </a:buClr>
              <a:buSzPts val="1500"/>
              <a:buFont typeface="Calibri"/>
              <a:buChar char="●"/>
            </a:pPr>
            <a:r>
              <a:rPr lang="en" sz="1500">
                <a:solidFill>
                  <a:schemeClr val="lt1"/>
                </a:solidFill>
                <a:latin typeface="Calibri"/>
                <a:ea typeface="Calibri"/>
                <a:cs typeface="Calibri"/>
                <a:sym typeface="Calibri"/>
              </a:rPr>
              <a:t>Train Set: All Grand Prix of season 2022, 2023 with session type R (except the test set).</a:t>
            </a:r>
            <a:endParaRPr sz="1500">
              <a:solidFill>
                <a:schemeClr val="lt1"/>
              </a:solidFill>
              <a:latin typeface="Calibri"/>
              <a:ea typeface="Calibri"/>
              <a:cs typeface="Calibri"/>
              <a:sym typeface="Calibri"/>
            </a:endParaRPr>
          </a:p>
          <a:p>
            <a:pPr indent="0" lvl="0" marL="457200" rtl="0" algn="l">
              <a:lnSpc>
                <a:spcPct val="100000"/>
              </a:lnSpc>
              <a:spcBef>
                <a:spcPts val="0"/>
              </a:spcBef>
              <a:spcAft>
                <a:spcPts val="0"/>
              </a:spcAft>
              <a:buNone/>
            </a:pPr>
            <a:r>
              <a:t/>
            </a:r>
            <a:endParaRPr sz="1500">
              <a:solidFill>
                <a:schemeClr val="lt1"/>
              </a:solidFill>
              <a:latin typeface="Calibri"/>
              <a:ea typeface="Calibri"/>
              <a:cs typeface="Calibri"/>
              <a:sym typeface="Calibri"/>
            </a:endParaRPr>
          </a:p>
          <a:p>
            <a:pPr indent="-323850" lvl="0" marL="457200" rtl="0" algn="l">
              <a:lnSpc>
                <a:spcPct val="100000"/>
              </a:lnSpc>
              <a:spcBef>
                <a:spcPts val="0"/>
              </a:spcBef>
              <a:spcAft>
                <a:spcPts val="0"/>
              </a:spcAft>
              <a:buClr>
                <a:schemeClr val="lt1"/>
              </a:buClr>
              <a:buSzPts val="1500"/>
              <a:buFont typeface="Calibri"/>
              <a:buChar char="●"/>
            </a:pPr>
            <a:r>
              <a:rPr lang="en" sz="1500">
                <a:solidFill>
                  <a:schemeClr val="lt1"/>
                </a:solidFill>
                <a:latin typeface="Calibri"/>
                <a:ea typeface="Calibri"/>
                <a:cs typeface="Calibri"/>
                <a:sym typeface="Calibri"/>
              </a:rPr>
              <a:t>Test Set: The entire 2023 United States Grand Prix (US GP). Approximately 934 rows.</a:t>
            </a:r>
            <a:endParaRPr sz="1500">
              <a:solidFill>
                <a:schemeClr val="lt1"/>
              </a:solidFill>
              <a:latin typeface="Calibri"/>
              <a:ea typeface="Calibri"/>
              <a:cs typeface="Calibri"/>
              <a:sym typeface="Calibri"/>
            </a:endParaRPr>
          </a:p>
          <a:p>
            <a:pPr indent="0" lvl="0" marL="457200" rtl="0" algn="l">
              <a:lnSpc>
                <a:spcPct val="100000"/>
              </a:lnSpc>
              <a:spcBef>
                <a:spcPts val="0"/>
              </a:spcBef>
              <a:spcAft>
                <a:spcPts val="0"/>
              </a:spcAft>
              <a:buNone/>
            </a:pPr>
            <a:r>
              <a:t/>
            </a:r>
            <a:endParaRPr sz="1500">
              <a:solidFill>
                <a:schemeClr val="lt1"/>
              </a:solidFill>
              <a:latin typeface="Calibri"/>
              <a:ea typeface="Calibri"/>
              <a:cs typeface="Calibri"/>
              <a:sym typeface="Calibri"/>
            </a:endParaRPr>
          </a:p>
          <a:p>
            <a:pPr indent="-323850" lvl="0" marL="457200" rtl="0" algn="l">
              <a:lnSpc>
                <a:spcPct val="100000"/>
              </a:lnSpc>
              <a:spcBef>
                <a:spcPts val="0"/>
              </a:spcBef>
              <a:spcAft>
                <a:spcPts val="0"/>
              </a:spcAft>
              <a:buClr>
                <a:schemeClr val="lt1"/>
              </a:buClr>
              <a:buSzPts val="1500"/>
              <a:buFont typeface="Calibri"/>
              <a:buChar char="●"/>
            </a:pPr>
            <a:r>
              <a:rPr lang="en" sz="1500">
                <a:solidFill>
                  <a:schemeClr val="lt1"/>
                </a:solidFill>
                <a:latin typeface="Calibri"/>
                <a:ea typeface="Calibri"/>
                <a:cs typeface="Calibri"/>
                <a:sym typeface="Calibri"/>
              </a:rPr>
              <a:t>This prevents data leakage as well as instances where future data is used to predict past ones.</a:t>
            </a:r>
            <a:endParaRPr sz="1500">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b="1">
              <a:solidFill>
                <a:schemeClr val="lt1"/>
              </a:solidFill>
            </a:endParaRPr>
          </a:p>
        </p:txBody>
      </p:sp>
      <p:pic>
        <p:nvPicPr>
          <p:cNvPr id="153" name="Google Shape;153;p28" title="2d17f405-d25b-4968-b954-f8b07ed0aa48.png"/>
          <p:cNvPicPr preferRelativeResize="0"/>
          <p:nvPr/>
        </p:nvPicPr>
        <p:blipFill>
          <a:blip r:embed="rId4">
            <a:alphaModFix/>
          </a:blip>
          <a:stretch>
            <a:fillRect/>
          </a:stretch>
        </p:blipFill>
        <p:spPr>
          <a:xfrm>
            <a:off x="144800" y="545400"/>
            <a:ext cx="5490650" cy="2848250"/>
          </a:xfrm>
          <a:prstGeom prst="rect">
            <a:avLst/>
          </a:prstGeom>
          <a:noFill/>
          <a:ln>
            <a:noFill/>
          </a:ln>
        </p:spPr>
      </p:pic>
      <p:pic>
        <p:nvPicPr>
          <p:cNvPr id="154" name="Google Shape;154;p28"/>
          <p:cNvPicPr preferRelativeResize="0"/>
          <p:nvPr/>
        </p:nvPicPr>
        <p:blipFill>
          <a:blip r:embed="rId5">
            <a:alphaModFix/>
          </a:blip>
          <a:stretch>
            <a:fillRect/>
          </a:stretch>
        </p:blipFill>
        <p:spPr>
          <a:xfrm>
            <a:off x="5635450" y="2274225"/>
            <a:ext cx="3344350" cy="2765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 name="Shape 158"/>
        <p:cNvGrpSpPr/>
        <p:nvPr/>
      </p:nvGrpSpPr>
      <p:grpSpPr>
        <a:xfrm>
          <a:off x="0" y="0"/>
          <a:ext cx="0" cy="0"/>
          <a:chOff x="0" y="0"/>
          <a:chExt cx="0" cy="0"/>
        </a:xfrm>
      </p:grpSpPr>
      <p:pic>
        <p:nvPicPr>
          <p:cNvPr id="159" name="Google Shape;159;p29" title="98325a70-c252-4e5e-bd9f-9c0467bcb79e.png"/>
          <p:cNvPicPr preferRelativeResize="0"/>
          <p:nvPr/>
        </p:nvPicPr>
        <p:blipFill>
          <a:blip r:embed="rId4">
            <a:alphaModFix/>
          </a:blip>
          <a:stretch>
            <a:fillRect/>
          </a:stretch>
        </p:blipFill>
        <p:spPr>
          <a:xfrm>
            <a:off x="255325" y="224400"/>
            <a:ext cx="4982499" cy="3191574"/>
          </a:xfrm>
          <a:prstGeom prst="rect">
            <a:avLst/>
          </a:prstGeom>
          <a:noFill/>
          <a:ln>
            <a:noFill/>
          </a:ln>
        </p:spPr>
      </p:pic>
      <p:pic>
        <p:nvPicPr>
          <p:cNvPr id="160" name="Google Shape;160;p29"/>
          <p:cNvPicPr preferRelativeResize="0"/>
          <p:nvPr/>
        </p:nvPicPr>
        <p:blipFill>
          <a:blip r:embed="rId5">
            <a:alphaModFix/>
          </a:blip>
          <a:stretch>
            <a:fillRect/>
          </a:stretch>
        </p:blipFill>
        <p:spPr>
          <a:xfrm>
            <a:off x="4016400" y="1653160"/>
            <a:ext cx="4759249" cy="316216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4" name="Shape 164"/>
        <p:cNvGrpSpPr/>
        <p:nvPr/>
      </p:nvGrpSpPr>
      <p:grpSpPr>
        <a:xfrm>
          <a:off x="0" y="0"/>
          <a:ext cx="0" cy="0"/>
          <a:chOff x="0" y="0"/>
          <a:chExt cx="0" cy="0"/>
        </a:xfrm>
      </p:grpSpPr>
      <p:sp>
        <p:nvSpPr>
          <p:cNvPr id="165" name="Google Shape;165;p30"/>
          <p:cNvSpPr txBox="1"/>
          <p:nvPr>
            <p:ph idx="2"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23850" lvl="0" marL="457200" rtl="0" algn="l">
              <a:lnSpc>
                <a:spcPct val="100000"/>
              </a:lnSpc>
              <a:spcBef>
                <a:spcPts val="0"/>
              </a:spcBef>
              <a:spcAft>
                <a:spcPts val="0"/>
              </a:spcAft>
              <a:buClr>
                <a:schemeClr val="lt1"/>
              </a:buClr>
              <a:buSzPts val="1500"/>
              <a:buFont typeface="Calibri"/>
              <a:buChar char="●"/>
            </a:pPr>
            <a:r>
              <a:t/>
            </a:r>
            <a:endParaRPr sz="1500">
              <a:solidFill>
                <a:schemeClr val="lt1"/>
              </a:solidFill>
              <a:latin typeface="Calibri"/>
              <a:ea typeface="Calibri"/>
              <a:cs typeface="Calibri"/>
              <a:sym typeface="Calibri"/>
            </a:endParaRPr>
          </a:p>
        </p:txBody>
      </p:sp>
      <p:pic>
        <p:nvPicPr>
          <p:cNvPr id="166" name="Google Shape;166;p30" title="d9110879-748e-45e2-86f0-69d88ab7350d.png"/>
          <p:cNvPicPr preferRelativeResize="0"/>
          <p:nvPr/>
        </p:nvPicPr>
        <p:blipFill>
          <a:blip r:embed="rId4">
            <a:alphaModFix/>
          </a:blip>
          <a:stretch>
            <a:fillRect/>
          </a:stretch>
        </p:blipFill>
        <p:spPr>
          <a:xfrm>
            <a:off x="885799" y="278888"/>
            <a:ext cx="7372425" cy="45857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 name="Shape 170"/>
        <p:cNvGrpSpPr/>
        <p:nvPr/>
      </p:nvGrpSpPr>
      <p:grpSpPr>
        <a:xfrm>
          <a:off x="0" y="0"/>
          <a:ext cx="0" cy="0"/>
          <a:chOff x="0" y="0"/>
          <a:chExt cx="0" cy="0"/>
        </a:xfrm>
      </p:grpSpPr>
      <p:sp>
        <p:nvSpPr>
          <p:cNvPr id="171" name="Google Shape;171;p31"/>
          <p:cNvSpPr txBox="1"/>
          <p:nvPr>
            <p:ph idx="2"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23850" lvl="0" marL="457200" rtl="0" algn="l">
              <a:lnSpc>
                <a:spcPct val="100000"/>
              </a:lnSpc>
              <a:spcBef>
                <a:spcPts val="0"/>
              </a:spcBef>
              <a:spcAft>
                <a:spcPts val="0"/>
              </a:spcAft>
              <a:buClr>
                <a:schemeClr val="lt1"/>
              </a:buClr>
              <a:buSzPts val="1500"/>
              <a:buFont typeface="Calibri"/>
              <a:buChar char="●"/>
            </a:pPr>
            <a:r>
              <a:t/>
            </a:r>
            <a:endParaRPr sz="1500">
              <a:solidFill>
                <a:schemeClr val="lt1"/>
              </a:solidFill>
              <a:latin typeface="Calibri"/>
              <a:ea typeface="Calibri"/>
              <a:cs typeface="Calibri"/>
              <a:sym typeface="Calibri"/>
            </a:endParaRPr>
          </a:p>
        </p:txBody>
      </p:sp>
      <p:pic>
        <p:nvPicPr>
          <p:cNvPr id="172" name="Google Shape;172;p31" title="54fed391-1bb2-43d9-a457-b8332aa77188.png"/>
          <p:cNvPicPr preferRelativeResize="0"/>
          <p:nvPr/>
        </p:nvPicPr>
        <p:blipFill>
          <a:blip r:embed="rId4">
            <a:alphaModFix/>
          </a:blip>
          <a:stretch>
            <a:fillRect/>
          </a:stretch>
        </p:blipFill>
        <p:spPr>
          <a:xfrm>
            <a:off x="553825" y="840625"/>
            <a:ext cx="8036348" cy="37934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Overview of Formula 1</a:t>
            </a:r>
            <a:endParaRPr b="1">
              <a:solidFill>
                <a:schemeClr val="lt1"/>
              </a:solidFill>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lnSpc>
                <a:spcPct val="100000"/>
              </a:lnSpc>
              <a:spcBef>
                <a:spcPts val="0"/>
              </a:spcBef>
              <a:spcAft>
                <a:spcPts val="0"/>
              </a:spcAft>
              <a:buClr>
                <a:schemeClr val="lt1"/>
              </a:buClr>
              <a:buSzPts val="1800"/>
              <a:buFont typeface="Calibri"/>
              <a:buChar char="●"/>
            </a:pPr>
            <a:r>
              <a:rPr lang="en">
                <a:solidFill>
                  <a:schemeClr val="lt1"/>
                </a:solidFill>
                <a:latin typeface="Calibri"/>
                <a:ea typeface="Calibri"/>
                <a:cs typeface="Calibri"/>
                <a:sym typeface="Calibri"/>
              </a:rPr>
              <a:t>What is Formula 1?</a:t>
            </a:r>
            <a:endParaRPr>
              <a:solidFill>
                <a:schemeClr val="lt1"/>
              </a:solidFill>
              <a:latin typeface="Calibri"/>
              <a:ea typeface="Calibri"/>
              <a:cs typeface="Calibri"/>
              <a:sym typeface="Calibri"/>
            </a:endParaRPr>
          </a:p>
          <a:p>
            <a:pPr indent="-317500" lvl="1" marL="914400" rtl="0" algn="l">
              <a:lnSpc>
                <a:spcPct val="100000"/>
              </a:lnSpc>
              <a:spcBef>
                <a:spcPts val="0"/>
              </a:spcBef>
              <a:spcAft>
                <a:spcPts val="0"/>
              </a:spcAft>
              <a:buClr>
                <a:schemeClr val="lt1"/>
              </a:buClr>
              <a:buSzPts val="1400"/>
              <a:buFont typeface="Calibri"/>
              <a:buChar char="○"/>
            </a:pPr>
            <a:r>
              <a:rPr lang="en">
                <a:solidFill>
                  <a:schemeClr val="lt1"/>
                </a:solidFill>
                <a:latin typeface="Calibri"/>
                <a:ea typeface="Calibri"/>
                <a:cs typeface="Calibri"/>
                <a:sym typeface="Calibri"/>
              </a:rPr>
              <a:t>Formula 1 is the highest form of global single-seater motorsport</a:t>
            </a:r>
            <a:endParaRPr>
              <a:solidFill>
                <a:schemeClr val="lt1"/>
              </a:solidFill>
              <a:latin typeface="Calibri"/>
              <a:ea typeface="Calibri"/>
              <a:cs typeface="Calibri"/>
              <a:sym typeface="Calibri"/>
            </a:endParaRPr>
          </a:p>
          <a:p>
            <a:pPr indent="-317500" lvl="1" marL="914400" rtl="0" algn="l">
              <a:lnSpc>
                <a:spcPct val="100000"/>
              </a:lnSpc>
              <a:spcBef>
                <a:spcPts val="0"/>
              </a:spcBef>
              <a:spcAft>
                <a:spcPts val="0"/>
              </a:spcAft>
              <a:buClr>
                <a:schemeClr val="lt1"/>
              </a:buClr>
              <a:buSzPts val="1400"/>
              <a:buFont typeface="Calibri"/>
              <a:buChar char="○"/>
            </a:pPr>
            <a:r>
              <a:rPr lang="en">
                <a:solidFill>
                  <a:schemeClr val="lt1"/>
                </a:solidFill>
                <a:latin typeface="Calibri"/>
                <a:ea typeface="Calibri"/>
                <a:cs typeface="Calibri"/>
                <a:sym typeface="Calibri"/>
              </a:rPr>
              <a:t>Teams compete in the FIA Formula One World Championship, competing in the Drivers Championship and Constructors Championship</a:t>
            </a:r>
            <a:endParaRPr>
              <a:solidFill>
                <a:schemeClr val="lt1"/>
              </a:solidFill>
              <a:latin typeface="Calibri"/>
              <a:ea typeface="Calibri"/>
              <a:cs typeface="Calibri"/>
              <a:sym typeface="Calibri"/>
            </a:endParaRPr>
          </a:p>
          <a:p>
            <a:pPr indent="-342900" lvl="0" marL="457200" rtl="0" algn="l">
              <a:lnSpc>
                <a:spcPct val="100000"/>
              </a:lnSpc>
              <a:spcBef>
                <a:spcPts val="0"/>
              </a:spcBef>
              <a:spcAft>
                <a:spcPts val="0"/>
              </a:spcAft>
              <a:buClr>
                <a:schemeClr val="lt1"/>
              </a:buClr>
              <a:buSzPts val="1800"/>
              <a:buFont typeface="Calibri"/>
              <a:buChar char="●"/>
            </a:pPr>
            <a:r>
              <a:rPr lang="en">
                <a:solidFill>
                  <a:schemeClr val="lt1"/>
                </a:solidFill>
                <a:latin typeface="Calibri"/>
                <a:ea typeface="Calibri"/>
                <a:cs typeface="Calibri"/>
                <a:sym typeface="Calibri"/>
              </a:rPr>
              <a:t>Season:</a:t>
            </a:r>
            <a:endParaRPr>
              <a:solidFill>
                <a:schemeClr val="lt1"/>
              </a:solidFill>
              <a:latin typeface="Calibri"/>
              <a:ea typeface="Calibri"/>
              <a:cs typeface="Calibri"/>
              <a:sym typeface="Calibri"/>
            </a:endParaRPr>
          </a:p>
          <a:p>
            <a:pPr indent="-317500" lvl="1" marL="914400" rtl="0" algn="l">
              <a:lnSpc>
                <a:spcPct val="100000"/>
              </a:lnSpc>
              <a:spcBef>
                <a:spcPts val="0"/>
              </a:spcBef>
              <a:spcAft>
                <a:spcPts val="0"/>
              </a:spcAft>
              <a:buClr>
                <a:schemeClr val="lt1"/>
              </a:buClr>
              <a:buSzPts val="1400"/>
              <a:buFont typeface="Calibri"/>
              <a:buChar char="○"/>
            </a:pPr>
            <a:r>
              <a:rPr lang="en">
                <a:solidFill>
                  <a:schemeClr val="lt1"/>
                </a:solidFill>
                <a:latin typeface="Calibri"/>
                <a:ea typeface="Calibri"/>
                <a:cs typeface="Calibri"/>
                <a:sym typeface="Calibri"/>
              </a:rPr>
              <a:t>Roughly 20 Grand Prix races per season</a:t>
            </a:r>
            <a:endParaRPr>
              <a:solidFill>
                <a:schemeClr val="lt1"/>
              </a:solidFill>
              <a:latin typeface="Calibri"/>
              <a:ea typeface="Calibri"/>
              <a:cs typeface="Calibri"/>
              <a:sym typeface="Calibri"/>
            </a:endParaRPr>
          </a:p>
          <a:p>
            <a:pPr indent="-317500" lvl="1" marL="914400" rtl="0" algn="l">
              <a:lnSpc>
                <a:spcPct val="100000"/>
              </a:lnSpc>
              <a:spcBef>
                <a:spcPts val="0"/>
              </a:spcBef>
              <a:spcAft>
                <a:spcPts val="0"/>
              </a:spcAft>
              <a:buClr>
                <a:schemeClr val="lt1"/>
              </a:buClr>
              <a:buSzPts val="1400"/>
              <a:buFont typeface="Calibri"/>
              <a:buChar char="○"/>
            </a:pPr>
            <a:r>
              <a:rPr lang="en">
                <a:solidFill>
                  <a:schemeClr val="lt1"/>
                </a:solidFill>
                <a:latin typeface="Calibri"/>
                <a:ea typeface="Calibri"/>
                <a:cs typeface="Calibri"/>
                <a:sym typeface="Calibri"/>
              </a:rPr>
              <a:t>Races occur across 5 continents during the course of the season</a:t>
            </a:r>
            <a:endParaRPr>
              <a:solidFill>
                <a:schemeClr val="lt1"/>
              </a:solidFill>
              <a:latin typeface="Calibri"/>
              <a:ea typeface="Calibri"/>
              <a:cs typeface="Calibri"/>
              <a:sym typeface="Calibri"/>
            </a:endParaRPr>
          </a:p>
          <a:p>
            <a:pPr indent="-317500" lvl="1" marL="914400" rtl="0" algn="l">
              <a:lnSpc>
                <a:spcPct val="100000"/>
              </a:lnSpc>
              <a:spcBef>
                <a:spcPts val="0"/>
              </a:spcBef>
              <a:spcAft>
                <a:spcPts val="0"/>
              </a:spcAft>
              <a:buClr>
                <a:schemeClr val="lt1"/>
              </a:buClr>
              <a:buSzPts val="1400"/>
              <a:buFont typeface="Calibri"/>
              <a:buChar char="○"/>
            </a:pPr>
            <a:r>
              <a:rPr lang="en">
                <a:solidFill>
                  <a:schemeClr val="lt1"/>
                </a:solidFill>
                <a:latin typeface="Calibri"/>
                <a:ea typeface="Calibri"/>
                <a:cs typeface="Calibri"/>
                <a:sym typeface="Calibri"/>
              </a:rPr>
              <a:t>Track Types vary</a:t>
            </a:r>
            <a:endParaRPr>
              <a:solidFill>
                <a:schemeClr val="lt1"/>
              </a:solidFill>
              <a:latin typeface="Calibri"/>
              <a:ea typeface="Calibri"/>
              <a:cs typeface="Calibri"/>
              <a:sym typeface="Calibri"/>
            </a:endParaRPr>
          </a:p>
          <a:p>
            <a:pPr indent="-317500" lvl="2" marL="1371600" rtl="0" algn="l">
              <a:lnSpc>
                <a:spcPct val="100000"/>
              </a:lnSpc>
              <a:spcBef>
                <a:spcPts val="0"/>
              </a:spcBef>
              <a:spcAft>
                <a:spcPts val="0"/>
              </a:spcAft>
              <a:buClr>
                <a:schemeClr val="lt1"/>
              </a:buClr>
              <a:buSzPts val="1400"/>
              <a:buFont typeface="Calibri"/>
              <a:buChar char="■"/>
            </a:pPr>
            <a:r>
              <a:rPr lang="en">
                <a:solidFill>
                  <a:schemeClr val="lt1"/>
                </a:solidFill>
                <a:latin typeface="Calibri"/>
                <a:ea typeface="Calibri"/>
                <a:cs typeface="Calibri"/>
                <a:sym typeface="Calibri"/>
              </a:rPr>
              <a:t>Classic circuits</a:t>
            </a:r>
            <a:endParaRPr>
              <a:solidFill>
                <a:schemeClr val="lt1"/>
              </a:solidFill>
              <a:latin typeface="Calibri"/>
              <a:ea typeface="Calibri"/>
              <a:cs typeface="Calibri"/>
              <a:sym typeface="Calibri"/>
            </a:endParaRPr>
          </a:p>
          <a:p>
            <a:pPr indent="-317500" lvl="2" marL="1371600" rtl="0" algn="l">
              <a:lnSpc>
                <a:spcPct val="100000"/>
              </a:lnSpc>
              <a:spcBef>
                <a:spcPts val="0"/>
              </a:spcBef>
              <a:spcAft>
                <a:spcPts val="0"/>
              </a:spcAft>
              <a:buClr>
                <a:schemeClr val="lt1"/>
              </a:buClr>
              <a:buSzPts val="1400"/>
              <a:buFont typeface="Calibri"/>
              <a:buChar char="■"/>
            </a:pPr>
            <a:r>
              <a:rPr lang="en">
                <a:solidFill>
                  <a:schemeClr val="lt1"/>
                </a:solidFill>
                <a:latin typeface="Calibri"/>
                <a:ea typeface="Calibri"/>
                <a:cs typeface="Calibri"/>
                <a:sym typeface="Calibri"/>
              </a:rPr>
              <a:t>Street circuits</a:t>
            </a:r>
            <a:endParaRPr>
              <a:solidFill>
                <a:schemeClr val="lt1"/>
              </a:solidFill>
              <a:latin typeface="Calibri"/>
              <a:ea typeface="Calibri"/>
              <a:cs typeface="Calibri"/>
              <a:sym typeface="Calibri"/>
            </a:endParaRPr>
          </a:p>
          <a:p>
            <a:pPr indent="-317500" lvl="2" marL="1371600" rtl="0" algn="l">
              <a:lnSpc>
                <a:spcPct val="100000"/>
              </a:lnSpc>
              <a:spcBef>
                <a:spcPts val="0"/>
              </a:spcBef>
              <a:spcAft>
                <a:spcPts val="0"/>
              </a:spcAft>
              <a:buClr>
                <a:schemeClr val="lt1"/>
              </a:buClr>
              <a:buSzPts val="1400"/>
              <a:buFont typeface="Calibri"/>
              <a:buChar char="■"/>
            </a:pPr>
            <a:r>
              <a:rPr lang="en">
                <a:solidFill>
                  <a:schemeClr val="lt1"/>
                </a:solidFill>
                <a:latin typeface="Calibri"/>
                <a:ea typeface="Calibri"/>
                <a:cs typeface="Calibri"/>
                <a:sym typeface="Calibri"/>
              </a:rPr>
              <a:t>Hybrid layouts</a:t>
            </a:r>
            <a:endParaRPr>
              <a:solidFill>
                <a:schemeClr val="lt1"/>
              </a:solidFill>
              <a:latin typeface="Calibri"/>
              <a:ea typeface="Calibri"/>
              <a:cs typeface="Calibri"/>
              <a:sym typeface="Calibri"/>
            </a:endParaRPr>
          </a:p>
          <a:p>
            <a:pPr indent="-342900" lvl="0" marL="457200" rtl="0" algn="l">
              <a:lnSpc>
                <a:spcPct val="100000"/>
              </a:lnSpc>
              <a:spcBef>
                <a:spcPts val="0"/>
              </a:spcBef>
              <a:spcAft>
                <a:spcPts val="0"/>
              </a:spcAft>
              <a:buClr>
                <a:schemeClr val="lt1"/>
              </a:buClr>
              <a:buSzPts val="1800"/>
              <a:buFont typeface="Calibri"/>
              <a:buChar char="●"/>
            </a:pPr>
            <a:r>
              <a:rPr lang="en">
                <a:solidFill>
                  <a:schemeClr val="lt1"/>
                </a:solidFill>
                <a:latin typeface="Calibri"/>
                <a:ea typeface="Calibri"/>
                <a:cs typeface="Calibri"/>
                <a:sym typeface="Calibri"/>
              </a:rPr>
              <a:t>Scoring and Prize Money</a:t>
            </a:r>
            <a:endParaRPr>
              <a:solidFill>
                <a:schemeClr val="lt1"/>
              </a:solidFill>
              <a:latin typeface="Calibri"/>
              <a:ea typeface="Calibri"/>
              <a:cs typeface="Calibri"/>
              <a:sym typeface="Calibri"/>
            </a:endParaRPr>
          </a:p>
          <a:p>
            <a:pPr indent="-317500" lvl="1" marL="914400" rtl="0" algn="l">
              <a:lnSpc>
                <a:spcPct val="100000"/>
              </a:lnSpc>
              <a:spcBef>
                <a:spcPts val="0"/>
              </a:spcBef>
              <a:spcAft>
                <a:spcPts val="0"/>
              </a:spcAft>
              <a:buClr>
                <a:schemeClr val="lt1"/>
              </a:buClr>
              <a:buSzPts val="1400"/>
              <a:buFont typeface="Calibri"/>
              <a:buChar char="○"/>
            </a:pPr>
            <a:r>
              <a:rPr lang="en">
                <a:solidFill>
                  <a:schemeClr val="lt1"/>
                </a:solidFill>
                <a:latin typeface="Calibri"/>
                <a:ea typeface="Calibri"/>
                <a:cs typeface="Calibri"/>
                <a:sym typeface="Calibri"/>
              </a:rPr>
              <a:t>Drivers and teams earn points each race based on finishing position</a:t>
            </a:r>
            <a:endParaRPr>
              <a:solidFill>
                <a:schemeClr val="lt1"/>
              </a:solidFill>
              <a:latin typeface="Calibri"/>
              <a:ea typeface="Calibri"/>
              <a:cs typeface="Calibri"/>
              <a:sym typeface="Calibri"/>
            </a:endParaRPr>
          </a:p>
          <a:p>
            <a:pPr indent="-317500" lvl="1" marL="914400" rtl="0" algn="l">
              <a:lnSpc>
                <a:spcPct val="100000"/>
              </a:lnSpc>
              <a:spcBef>
                <a:spcPts val="0"/>
              </a:spcBef>
              <a:spcAft>
                <a:spcPts val="0"/>
              </a:spcAft>
              <a:buClr>
                <a:schemeClr val="lt1"/>
              </a:buClr>
              <a:buSzPts val="1400"/>
              <a:buFont typeface="Calibri"/>
              <a:buChar char="○"/>
            </a:pPr>
            <a:r>
              <a:rPr lang="en">
                <a:solidFill>
                  <a:schemeClr val="lt1"/>
                </a:solidFill>
                <a:latin typeface="Calibri"/>
                <a:ea typeface="Calibri"/>
                <a:cs typeface="Calibri"/>
                <a:sym typeface="Calibri"/>
              </a:rPr>
              <a:t>Total prize pool ≈ $900M–$1.1B annually</a:t>
            </a:r>
            <a:endParaRPr>
              <a:solidFill>
                <a:schemeClr val="lt1"/>
              </a:solidFill>
              <a:latin typeface="Calibri"/>
              <a:ea typeface="Calibri"/>
              <a:cs typeface="Calibri"/>
              <a:sym typeface="Calibri"/>
            </a:endParaRPr>
          </a:p>
          <a:p>
            <a:pPr indent="-317500" lvl="1" marL="914400" rtl="0" algn="l">
              <a:lnSpc>
                <a:spcPct val="100000"/>
              </a:lnSpc>
              <a:spcBef>
                <a:spcPts val="0"/>
              </a:spcBef>
              <a:spcAft>
                <a:spcPts val="0"/>
              </a:spcAft>
              <a:buClr>
                <a:schemeClr val="lt1"/>
              </a:buClr>
              <a:buSzPts val="1400"/>
              <a:buFont typeface="Calibri"/>
              <a:buChar char="○"/>
            </a:pPr>
            <a:r>
              <a:rPr lang="en">
                <a:solidFill>
                  <a:schemeClr val="lt1"/>
                </a:solidFill>
                <a:latin typeface="Calibri"/>
                <a:ea typeface="Calibri"/>
                <a:cs typeface="Calibri"/>
                <a:sym typeface="Calibri"/>
              </a:rPr>
              <a:t>Finishing higher in the standings can mean $10M–$20M+ swings per position</a:t>
            </a:r>
            <a:endParaRPr>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6" name="Shape 176"/>
        <p:cNvGrpSpPr/>
        <p:nvPr/>
      </p:nvGrpSpPr>
      <p:grpSpPr>
        <a:xfrm>
          <a:off x="0" y="0"/>
          <a:ext cx="0" cy="0"/>
          <a:chOff x="0" y="0"/>
          <a:chExt cx="0" cy="0"/>
        </a:xfrm>
      </p:grpSpPr>
      <p:sp>
        <p:nvSpPr>
          <p:cNvPr id="177" name="Google Shape;177;p32"/>
          <p:cNvSpPr txBox="1"/>
          <p:nvPr>
            <p:ph type="title"/>
          </p:nvPr>
        </p:nvSpPr>
        <p:spPr>
          <a:xfrm>
            <a:off x="311700" y="248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Tyre Strategy</a:t>
            </a:r>
            <a:endParaRPr b="1">
              <a:solidFill>
                <a:schemeClr val="lt1"/>
              </a:solidFill>
            </a:endParaRPr>
          </a:p>
        </p:txBody>
      </p:sp>
      <p:sp>
        <p:nvSpPr>
          <p:cNvPr id="178" name="Google Shape;178;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Clr>
                <a:schemeClr val="lt1"/>
              </a:buClr>
              <a:buSzPts val="1800"/>
              <a:buFont typeface="Calibri"/>
              <a:buChar char="●"/>
            </a:pPr>
            <a:r>
              <a:rPr lang="en" sz="1600">
                <a:solidFill>
                  <a:schemeClr val="lt1"/>
                </a:solidFill>
              </a:rPr>
              <a:t>We also made an attempt to make tyre strategy recommendation model. Wherein based on lap time prediction, we recommend driver when to take a pit stop, which tyre compounds to use based on least total race time.</a:t>
            </a:r>
            <a:endParaRPr sz="1600">
              <a:solidFill>
                <a:schemeClr val="lt1"/>
              </a:solidFill>
            </a:endParaRPr>
          </a:p>
          <a:p>
            <a:pPr indent="0" lvl="0" marL="457200" rtl="0" algn="l">
              <a:lnSpc>
                <a:spcPct val="100000"/>
              </a:lnSpc>
              <a:spcBef>
                <a:spcPts val="0"/>
              </a:spcBef>
              <a:spcAft>
                <a:spcPts val="0"/>
              </a:spcAft>
              <a:buNone/>
            </a:pPr>
            <a:r>
              <a:t/>
            </a:r>
            <a:endParaRPr sz="1600">
              <a:solidFill>
                <a:schemeClr val="lt1"/>
              </a:solidFill>
            </a:endParaRPr>
          </a:p>
          <a:p>
            <a:pPr indent="-330200" lvl="0" marL="457200" rtl="0" algn="l">
              <a:lnSpc>
                <a:spcPct val="100000"/>
              </a:lnSpc>
              <a:spcBef>
                <a:spcPts val="0"/>
              </a:spcBef>
              <a:spcAft>
                <a:spcPts val="0"/>
              </a:spcAft>
              <a:buClr>
                <a:schemeClr val="lt1"/>
              </a:buClr>
              <a:buSzPts val="1600"/>
              <a:buChar char="●"/>
            </a:pPr>
            <a:r>
              <a:rPr lang="en" sz="1600">
                <a:solidFill>
                  <a:schemeClr val="lt1"/>
                </a:solidFill>
              </a:rPr>
              <a:t>But this model isn’t perfect since we do not have important </a:t>
            </a:r>
            <a:endParaRPr sz="1600">
              <a:solidFill>
                <a:schemeClr val="lt1"/>
              </a:solidFill>
            </a:endParaRPr>
          </a:p>
          <a:p>
            <a:pPr indent="0" lvl="0" marL="457200" rtl="0" algn="l">
              <a:lnSpc>
                <a:spcPct val="100000"/>
              </a:lnSpc>
              <a:spcBef>
                <a:spcPts val="0"/>
              </a:spcBef>
              <a:spcAft>
                <a:spcPts val="0"/>
              </a:spcAft>
              <a:buNone/>
            </a:pPr>
            <a:r>
              <a:rPr lang="en" sz="1600">
                <a:solidFill>
                  <a:schemeClr val="lt1"/>
                </a:solidFill>
              </a:rPr>
              <a:t>features such as fuel usage, car aerodynamics, tyre </a:t>
            </a:r>
            <a:endParaRPr sz="1600">
              <a:solidFill>
                <a:schemeClr val="lt1"/>
              </a:solidFill>
            </a:endParaRPr>
          </a:p>
          <a:p>
            <a:pPr indent="0" lvl="0" marL="457200" rtl="0" algn="l">
              <a:lnSpc>
                <a:spcPct val="100000"/>
              </a:lnSpc>
              <a:spcBef>
                <a:spcPts val="0"/>
              </a:spcBef>
              <a:spcAft>
                <a:spcPts val="0"/>
              </a:spcAft>
              <a:buNone/>
            </a:pPr>
            <a:r>
              <a:rPr lang="en" sz="1600">
                <a:solidFill>
                  <a:schemeClr val="lt1"/>
                </a:solidFill>
              </a:rPr>
              <a:t>Degradation, driver strategy/management, real time </a:t>
            </a:r>
            <a:endParaRPr sz="1600">
              <a:solidFill>
                <a:schemeClr val="lt1"/>
              </a:solidFill>
            </a:endParaRPr>
          </a:p>
          <a:p>
            <a:pPr indent="0" lvl="0" marL="457200" rtl="0" algn="l">
              <a:lnSpc>
                <a:spcPct val="100000"/>
              </a:lnSpc>
              <a:spcBef>
                <a:spcPts val="0"/>
              </a:spcBef>
              <a:spcAft>
                <a:spcPts val="0"/>
              </a:spcAft>
              <a:buNone/>
            </a:pPr>
            <a:r>
              <a:rPr lang="en" sz="1600">
                <a:solidFill>
                  <a:schemeClr val="lt1"/>
                </a:solidFill>
              </a:rPr>
              <a:t>Contextual data etc.</a:t>
            </a:r>
            <a:endParaRPr sz="1600">
              <a:solidFill>
                <a:schemeClr val="lt1"/>
              </a:solidFill>
            </a:endParaRPr>
          </a:p>
          <a:p>
            <a:pPr indent="0" lvl="0" marL="457200" rtl="0" algn="l">
              <a:lnSpc>
                <a:spcPct val="100000"/>
              </a:lnSpc>
              <a:spcBef>
                <a:spcPts val="0"/>
              </a:spcBef>
              <a:spcAft>
                <a:spcPts val="0"/>
              </a:spcAft>
              <a:buNone/>
            </a:pPr>
            <a:r>
              <a:t/>
            </a:r>
            <a:endParaRPr sz="1600">
              <a:solidFill>
                <a:schemeClr val="lt1"/>
              </a:solidFill>
            </a:endParaRPr>
          </a:p>
          <a:p>
            <a:pPr indent="-330200" lvl="0" marL="457200" rtl="0" algn="l">
              <a:lnSpc>
                <a:spcPct val="100000"/>
              </a:lnSpc>
              <a:spcBef>
                <a:spcPts val="0"/>
              </a:spcBef>
              <a:spcAft>
                <a:spcPts val="0"/>
              </a:spcAft>
              <a:buClr>
                <a:schemeClr val="lt1"/>
              </a:buClr>
              <a:buSzPts val="1600"/>
              <a:buChar char="●"/>
            </a:pPr>
            <a:r>
              <a:rPr lang="en" sz="1600">
                <a:solidFill>
                  <a:schemeClr val="lt1"/>
                </a:solidFill>
              </a:rPr>
              <a:t>For a workaround, we tried to simulate fuel consumption</a:t>
            </a:r>
            <a:endParaRPr sz="1600">
              <a:solidFill>
                <a:schemeClr val="lt1"/>
              </a:solidFill>
            </a:endParaRPr>
          </a:p>
          <a:p>
            <a:pPr indent="0" lvl="0" marL="457200" rtl="0" algn="l">
              <a:lnSpc>
                <a:spcPct val="100000"/>
              </a:lnSpc>
              <a:spcBef>
                <a:spcPts val="0"/>
              </a:spcBef>
              <a:spcAft>
                <a:spcPts val="0"/>
              </a:spcAft>
              <a:buNone/>
            </a:pPr>
            <a:r>
              <a:rPr lang="en" sz="1600">
                <a:solidFill>
                  <a:schemeClr val="lt1"/>
                </a:solidFill>
              </a:rPr>
              <a:t>and used it as a feature too.</a:t>
            </a:r>
            <a:endParaRPr sz="1600">
              <a:solidFill>
                <a:schemeClr val="lt1"/>
              </a:solidFill>
            </a:endParaRPr>
          </a:p>
          <a:p>
            <a:pPr indent="0" lvl="0" marL="457200" rtl="0" algn="l">
              <a:lnSpc>
                <a:spcPct val="100000"/>
              </a:lnSpc>
              <a:spcBef>
                <a:spcPts val="0"/>
              </a:spcBef>
              <a:spcAft>
                <a:spcPts val="0"/>
              </a:spcAft>
              <a:buNone/>
            </a:pPr>
            <a:r>
              <a:t/>
            </a:r>
            <a:endParaRPr sz="1600">
              <a:solidFill>
                <a:schemeClr val="lt1"/>
              </a:solidFill>
            </a:endParaRPr>
          </a:p>
        </p:txBody>
      </p:sp>
      <p:pic>
        <p:nvPicPr>
          <p:cNvPr id="179" name="Google Shape;179;p32"/>
          <p:cNvPicPr preferRelativeResize="0"/>
          <p:nvPr/>
        </p:nvPicPr>
        <p:blipFill>
          <a:blip r:embed="rId4">
            <a:alphaModFix/>
          </a:blip>
          <a:stretch>
            <a:fillRect/>
          </a:stretch>
        </p:blipFill>
        <p:spPr>
          <a:xfrm>
            <a:off x="6234897" y="1989500"/>
            <a:ext cx="2597400" cy="30165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3" name="Shape 183"/>
        <p:cNvGrpSpPr/>
        <p:nvPr/>
      </p:nvGrpSpPr>
      <p:grpSpPr>
        <a:xfrm>
          <a:off x="0" y="0"/>
          <a:ext cx="0" cy="0"/>
          <a:chOff x="0" y="0"/>
          <a:chExt cx="0" cy="0"/>
        </a:xfrm>
      </p:grpSpPr>
      <p:pic>
        <p:nvPicPr>
          <p:cNvPr id="184" name="Google Shape;184;p33" title="bb60a949-1751-42af-92f3-b7cb8254c452.png"/>
          <p:cNvPicPr preferRelativeResize="0"/>
          <p:nvPr/>
        </p:nvPicPr>
        <p:blipFill>
          <a:blip r:embed="rId4">
            <a:alphaModFix/>
          </a:blip>
          <a:stretch>
            <a:fillRect/>
          </a:stretch>
        </p:blipFill>
        <p:spPr>
          <a:xfrm>
            <a:off x="152400" y="152400"/>
            <a:ext cx="5090049" cy="2967600"/>
          </a:xfrm>
          <a:prstGeom prst="rect">
            <a:avLst/>
          </a:prstGeom>
          <a:noFill/>
          <a:ln>
            <a:noFill/>
          </a:ln>
        </p:spPr>
      </p:pic>
      <p:pic>
        <p:nvPicPr>
          <p:cNvPr id="185" name="Google Shape;185;p33" title="0ca45ef7-afb2-488c-9d6f-694230797fb6.png"/>
          <p:cNvPicPr preferRelativeResize="0"/>
          <p:nvPr/>
        </p:nvPicPr>
        <p:blipFill>
          <a:blip r:embed="rId5">
            <a:alphaModFix/>
          </a:blip>
          <a:stretch>
            <a:fillRect/>
          </a:stretch>
        </p:blipFill>
        <p:spPr>
          <a:xfrm>
            <a:off x="3953627" y="2490300"/>
            <a:ext cx="5090049" cy="25106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9" name="Shape 189"/>
        <p:cNvGrpSpPr/>
        <p:nvPr/>
      </p:nvGrpSpPr>
      <p:grpSpPr>
        <a:xfrm>
          <a:off x="0" y="0"/>
          <a:ext cx="0" cy="0"/>
          <a:chOff x="0" y="0"/>
          <a:chExt cx="0" cy="0"/>
        </a:xfrm>
      </p:grpSpPr>
      <p:sp>
        <p:nvSpPr>
          <p:cNvPr id="190" name="Google Shape;190;p34"/>
          <p:cNvSpPr txBox="1"/>
          <p:nvPr>
            <p:ph type="title"/>
          </p:nvPr>
        </p:nvSpPr>
        <p:spPr>
          <a:xfrm>
            <a:off x="311700" y="248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Model Deployment</a:t>
            </a:r>
            <a:endParaRPr b="1">
              <a:solidFill>
                <a:schemeClr val="lt1"/>
              </a:solidFill>
            </a:endParaRPr>
          </a:p>
        </p:txBody>
      </p:sp>
      <p:sp>
        <p:nvSpPr>
          <p:cNvPr id="191" name="Google Shape;191;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Clr>
                <a:schemeClr val="lt1"/>
              </a:buClr>
              <a:buSzPts val="1800"/>
              <a:buFont typeface="Calibri"/>
              <a:buChar char="●"/>
            </a:pPr>
            <a:r>
              <a:rPr lang="en">
                <a:solidFill>
                  <a:schemeClr val="lt1"/>
                </a:solidFill>
                <a:latin typeface="Calibri"/>
                <a:ea typeface="Calibri"/>
                <a:cs typeface="Calibri"/>
                <a:sym typeface="Calibri"/>
              </a:rPr>
              <a:t>These models are perfectly suitable for integration into Team’s Race Strategy Software since we can use it before the Grand Prix starts as well as during the race too.</a:t>
            </a:r>
            <a:endParaRPr>
              <a:solidFill>
                <a:schemeClr val="lt1"/>
              </a:solidFill>
              <a:latin typeface="Calibri"/>
              <a:ea typeface="Calibri"/>
              <a:cs typeface="Calibri"/>
              <a:sym typeface="Calibri"/>
            </a:endParaRPr>
          </a:p>
          <a:p>
            <a:pPr indent="0" lvl="0" marL="457200" rtl="0" algn="l">
              <a:lnSpc>
                <a:spcPct val="100000"/>
              </a:lnSpc>
              <a:spcBef>
                <a:spcPts val="0"/>
              </a:spcBef>
              <a:spcAft>
                <a:spcPts val="0"/>
              </a:spcAft>
              <a:buNone/>
            </a:pPr>
            <a:r>
              <a:t/>
            </a:r>
            <a:endParaRPr>
              <a:solidFill>
                <a:schemeClr val="lt1"/>
              </a:solidFill>
              <a:latin typeface="Calibri"/>
              <a:ea typeface="Calibri"/>
              <a:cs typeface="Calibri"/>
              <a:sym typeface="Calibri"/>
            </a:endParaRPr>
          </a:p>
          <a:p>
            <a:pPr indent="-342900" lvl="0" marL="457200" rtl="0" algn="l">
              <a:lnSpc>
                <a:spcPct val="100000"/>
              </a:lnSpc>
              <a:spcBef>
                <a:spcPts val="0"/>
              </a:spcBef>
              <a:spcAft>
                <a:spcPts val="0"/>
              </a:spcAft>
              <a:buClr>
                <a:schemeClr val="lt1"/>
              </a:buClr>
              <a:buSzPts val="1800"/>
              <a:buFont typeface="Calibri"/>
              <a:buChar char="●"/>
            </a:pPr>
            <a:r>
              <a:rPr lang="en">
                <a:solidFill>
                  <a:schemeClr val="lt1"/>
                </a:solidFill>
                <a:latin typeface="Calibri"/>
                <a:ea typeface="Calibri"/>
                <a:cs typeface="Calibri"/>
                <a:sym typeface="Calibri"/>
              </a:rPr>
              <a:t>Can be used to make real time pit stop strategy when a new set of tyre will help in reducing lap time, driver feedback, set live pace target for driver, ensuring they are </a:t>
            </a:r>
            <a:r>
              <a:rPr lang="en">
                <a:solidFill>
                  <a:schemeClr val="lt1"/>
                </a:solidFill>
                <a:latin typeface="Calibri"/>
                <a:ea typeface="Calibri"/>
                <a:cs typeface="Calibri"/>
                <a:sym typeface="Calibri"/>
              </a:rPr>
              <a:t>pushing</a:t>
            </a:r>
            <a:r>
              <a:rPr lang="en">
                <a:solidFill>
                  <a:schemeClr val="lt1"/>
                </a:solidFill>
                <a:latin typeface="Calibri"/>
                <a:ea typeface="Calibri"/>
                <a:cs typeface="Calibri"/>
                <a:sym typeface="Calibri"/>
              </a:rPr>
              <a:t> without unnecessarily degrading tires too quickly.</a:t>
            </a:r>
            <a:endParaRPr>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a:solidFill>
                <a:schemeClr val="lt1"/>
              </a:solidFill>
              <a:latin typeface="Calibri"/>
              <a:ea typeface="Calibri"/>
              <a:cs typeface="Calibri"/>
              <a:sym typeface="Calibri"/>
            </a:endParaRPr>
          </a:p>
          <a:p>
            <a:pPr indent="-342900" lvl="0" marL="457200" rtl="0" algn="l">
              <a:lnSpc>
                <a:spcPct val="100000"/>
              </a:lnSpc>
              <a:spcBef>
                <a:spcPts val="0"/>
              </a:spcBef>
              <a:spcAft>
                <a:spcPts val="0"/>
              </a:spcAft>
              <a:buClr>
                <a:schemeClr val="lt1"/>
              </a:buClr>
              <a:buSzPts val="1800"/>
              <a:buFont typeface="Calibri"/>
              <a:buChar char="●"/>
            </a:pPr>
            <a:r>
              <a:rPr lang="en">
                <a:solidFill>
                  <a:schemeClr val="lt1"/>
                </a:solidFill>
                <a:latin typeface="Calibri"/>
                <a:ea typeface="Calibri"/>
                <a:cs typeface="Calibri"/>
                <a:sym typeface="Calibri"/>
              </a:rPr>
              <a:t>The data we currently have is available to public so these will be available “In the Wild”. But if we have access to more specific data such as tyre pressure, fuel usage, car weight, car specific dynamics, etc.</a:t>
            </a:r>
            <a:endParaRPr>
              <a:solidFill>
                <a:schemeClr val="lt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5" name="Shape 195"/>
        <p:cNvGrpSpPr/>
        <p:nvPr/>
      </p:nvGrpSpPr>
      <p:grpSpPr>
        <a:xfrm>
          <a:off x="0" y="0"/>
          <a:ext cx="0" cy="0"/>
          <a:chOff x="0" y="0"/>
          <a:chExt cx="0" cy="0"/>
        </a:xfrm>
      </p:grpSpPr>
      <p:sp>
        <p:nvSpPr>
          <p:cNvPr id="196" name="Google Shape;196;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Bias</a:t>
            </a:r>
            <a:endParaRPr b="1">
              <a:solidFill>
                <a:schemeClr val="lt1"/>
              </a:solidFill>
            </a:endParaRPr>
          </a:p>
        </p:txBody>
      </p:sp>
      <p:sp>
        <p:nvSpPr>
          <p:cNvPr id="197" name="Google Shape;197;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lnSpc>
                <a:spcPct val="100000"/>
              </a:lnSpc>
              <a:spcBef>
                <a:spcPts val="0"/>
              </a:spcBef>
              <a:spcAft>
                <a:spcPts val="0"/>
              </a:spcAft>
              <a:buClr>
                <a:schemeClr val="lt1"/>
              </a:buClr>
              <a:buSzPts val="1800"/>
              <a:buFont typeface="Calibri"/>
              <a:buChar char="●"/>
            </a:pPr>
            <a:r>
              <a:rPr lang="en">
                <a:solidFill>
                  <a:schemeClr val="lt1"/>
                </a:solidFill>
                <a:latin typeface="Calibri"/>
                <a:ea typeface="Calibri"/>
                <a:cs typeface="Calibri"/>
                <a:sym typeface="Calibri"/>
              </a:rPr>
              <a:t>Ensuring model built on historical data as sport evolves as in regulation changes, car aerodynamics evolution, tire </a:t>
            </a:r>
            <a:r>
              <a:rPr lang="en">
                <a:solidFill>
                  <a:schemeClr val="lt1"/>
                </a:solidFill>
                <a:latin typeface="Calibri"/>
                <a:ea typeface="Calibri"/>
                <a:cs typeface="Calibri"/>
                <a:sym typeface="Calibri"/>
              </a:rPr>
              <a:t>compound</a:t>
            </a:r>
            <a:r>
              <a:rPr lang="en">
                <a:solidFill>
                  <a:schemeClr val="lt1"/>
                </a:solidFill>
                <a:latin typeface="Calibri"/>
                <a:ea typeface="Calibri"/>
                <a:cs typeface="Calibri"/>
                <a:sym typeface="Calibri"/>
              </a:rPr>
              <a:t> changes, degradation profiles.</a:t>
            </a:r>
            <a:endParaRPr>
              <a:solidFill>
                <a:schemeClr val="lt1"/>
              </a:solidFill>
              <a:latin typeface="Calibri"/>
              <a:ea typeface="Calibri"/>
              <a:cs typeface="Calibri"/>
              <a:sym typeface="Calibri"/>
            </a:endParaRPr>
          </a:p>
          <a:p>
            <a:pPr indent="0" lvl="0" marL="457200" rtl="0" algn="l">
              <a:lnSpc>
                <a:spcPct val="100000"/>
              </a:lnSpc>
              <a:spcBef>
                <a:spcPts val="0"/>
              </a:spcBef>
              <a:spcAft>
                <a:spcPts val="0"/>
              </a:spcAft>
              <a:buNone/>
            </a:pPr>
            <a:r>
              <a:t/>
            </a:r>
            <a:endParaRPr>
              <a:solidFill>
                <a:schemeClr val="lt1"/>
              </a:solidFill>
              <a:latin typeface="Calibri"/>
              <a:ea typeface="Calibri"/>
              <a:cs typeface="Calibri"/>
              <a:sym typeface="Calibri"/>
            </a:endParaRPr>
          </a:p>
          <a:p>
            <a:pPr indent="-342900" lvl="0" marL="457200" rtl="0" algn="l">
              <a:lnSpc>
                <a:spcPct val="100000"/>
              </a:lnSpc>
              <a:spcBef>
                <a:spcPts val="0"/>
              </a:spcBef>
              <a:spcAft>
                <a:spcPts val="0"/>
              </a:spcAft>
              <a:buClr>
                <a:schemeClr val="lt1"/>
              </a:buClr>
              <a:buSzPts val="1800"/>
              <a:buFont typeface="Calibri"/>
              <a:buChar char="●"/>
            </a:pPr>
            <a:r>
              <a:rPr lang="en">
                <a:solidFill>
                  <a:schemeClr val="lt1"/>
                </a:solidFill>
                <a:latin typeface="Calibri"/>
                <a:ea typeface="Calibri"/>
                <a:cs typeface="Calibri"/>
                <a:sym typeface="Calibri"/>
              </a:rPr>
              <a:t>Model may struggle with conditions it has never seen (e.g. severe localized weather, red flag restart dynamics, etc).</a:t>
            </a:r>
            <a:endParaRPr>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a:solidFill>
                <a:schemeClr val="lt1"/>
              </a:solidFill>
              <a:latin typeface="Calibri"/>
              <a:ea typeface="Calibri"/>
              <a:cs typeface="Calibri"/>
              <a:sym typeface="Calibri"/>
            </a:endParaRPr>
          </a:p>
          <a:p>
            <a:pPr indent="-342900" lvl="0" marL="457200" rtl="0" algn="l">
              <a:lnSpc>
                <a:spcPct val="100000"/>
              </a:lnSpc>
              <a:spcBef>
                <a:spcPts val="0"/>
              </a:spcBef>
              <a:spcAft>
                <a:spcPts val="0"/>
              </a:spcAft>
              <a:buClr>
                <a:schemeClr val="lt1"/>
              </a:buClr>
              <a:buSzPts val="1800"/>
              <a:buFont typeface="Calibri"/>
              <a:buChar char="●"/>
            </a:pPr>
            <a:r>
              <a:rPr lang="en">
                <a:solidFill>
                  <a:schemeClr val="lt1"/>
                </a:solidFill>
                <a:latin typeface="Calibri"/>
                <a:ea typeface="Calibri"/>
                <a:cs typeface="Calibri"/>
                <a:sym typeface="Calibri"/>
              </a:rPr>
              <a:t>Model may under-predict the lap times of drivers known for exceptional tire preservation and over-predict the times of drivers known for aggressive, tire-abusing pace.</a:t>
            </a:r>
            <a:endParaRPr>
              <a:solidFill>
                <a:schemeClr val="lt1"/>
              </a:solidFill>
              <a:latin typeface="Calibri"/>
              <a:ea typeface="Calibri"/>
              <a:cs typeface="Calibri"/>
              <a:sym typeface="Calibri"/>
            </a:endParaRPr>
          </a:p>
          <a:p>
            <a:pPr indent="0" lvl="0" marL="457200" rtl="0" algn="l">
              <a:lnSpc>
                <a:spcPct val="100000"/>
              </a:lnSpc>
              <a:spcBef>
                <a:spcPts val="0"/>
              </a:spcBef>
              <a:spcAft>
                <a:spcPts val="0"/>
              </a:spcAft>
              <a:buNone/>
            </a:pPr>
            <a:r>
              <a:t/>
            </a:r>
            <a:endParaRPr>
              <a:solidFill>
                <a:schemeClr val="lt1"/>
              </a:solidFill>
              <a:latin typeface="Calibri"/>
              <a:ea typeface="Calibri"/>
              <a:cs typeface="Calibri"/>
              <a:sym typeface="Calibri"/>
            </a:endParaRPr>
          </a:p>
          <a:p>
            <a:pPr indent="-342900" lvl="0" marL="457200" rtl="0" algn="l">
              <a:lnSpc>
                <a:spcPct val="100000"/>
              </a:lnSpc>
              <a:spcBef>
                <a:spcPts val="0"/>
              </a:spcBef>
              <a:spcAft>
                <a:spcPts val="0"/>
              </a:spcAft>
              <a:buClr>
                <a:schemeClr val="lt1"/>
              </a:buClr>
              <a:buSzPts val="1800"/>
              <a:buFont typeface="Calibri"/>
              <a:buChar char="●"/>
            </a:pPr>
            <a:r>
              <a:rPr lang="en">
                <a:solidFill>
                  <a:schemeClr val="lt1"/>
                </a:solidFill>
                <a:latin typeface="Calibri"/>
                <a:ea typeface="Calibri"/>
                <a:cs typeface="Calibri"/>
                <a:sym typeface="Calibri"/>
              </a:rPr>
              <a:t>If a new circuit with a highly unusual combination of characteristics (e.g., extremely low speed corners combined with high altitude) is introduced, the model may struggle to generalize the feature relationship.</a:t>
            </a:r>
            <a:endParaRPr>
              <a:solidFill>
                <a:schemeClr val="lt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1" name="Shape 201"/>
        <p:cNvGrpSpPr/>
        <p:nvPr/>
      </p:nvGrpSpPr>
      <p:grpSpPr>
        <a:xfrm>
          <a:off x="0" y="0"/>
          <a:ext cx="0" cy="0"/>
          <a:chOff x="0" y="0"/>
          <a:chExt cx="0" cy="0"/>
        </a:xfrm>
      </p:grpSpPr>
      <p:sp>
        <p:nvSpPr>
          <p:cNvPr id="202" name="Google Shape;202;p3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Clr>
                <a:schemeClr val="lt1"/>
              </a:buClr>
              <a:buSzPts val="1800"/>
              <a:buFont typeface="Calibri"/>
              <a:buChar char="●"/>
            </a:pPr>
            <a:r>
              <a:rPr lang="en" sz="1800">
                <a:solidFill>
                  <a:schemeClr val="lt1"/>
                </a:solidFill>
                <a:latin typeface="Calibri"/>
                <a:ea typeface="Calibri"/>
                <a:cs typeface="Calibri"/>
                <a:sym typeface="Calibri"/>
              </a:rPr>
              <a:t>Fuel load and burn rate</a:t>
            </a:r>
            <a:endParaRPr sz="1800">
              <a:solidFill>
                <a:schemeClr val="lt1"/>
              </a:solidFill>
              <a:latin typeface="Calibri"/>
              <a:ea typeface="Calibri"/>
              <a:cs typeface="Calibri"/>
              <a:sym typeface="Calibri"/>
            </a:endParaRPr>
          </a:p>
          <a:p>
            <a:pPr indent="-342900" lvl="0" marL="457200" rtl="0" algn="l">
              <a:lnSpc>
                <a:spcPct val="100000"/>
              </a:lnSpc>
              <a:spcBef>
                <a:spcPts val="0"/>
              </a:spcBef>
              <a:spcAft>
                <a:spcPts val="0"/>
              </a:spcAft>
              <a:buClr>
                <a:schemeClr val="lt1"/>
              </a:buClr>
              <a:buSzPts val="1800"/>
              <a:buFont typeface="Calibri"/>
              <a:buChar char="●"/>
            </a:pPr>
            <a:r>
              <a:rPr lang="en" sz="1800">
                <a:solidFill>
                  <a:schemeClr val="lt1"/>
                </a:solidFill>
                <a:latin typeface="Calibri"/>
                <a:ea typeface="Calibri"/>
                <a:cs typeface="Calibri"/>
                <a:sym typeface="Calibri"/>
              </a:rPr>
              <a:t>Sector &amp; m</a:t>
            </a:r>
            <a:r>
              <a:rPr lang="en" sz="1800">
                <a:solidFill>
                  <a:schemeClr val="lt1"/>
                </a:solidFill>
                <a:latin typeface="Calibri"/>
                <a:ea typeface="Calibri"/>
                <a:cs typeface="Calibri"/>
                <a:sym typeface="Calibri"/>
              </a:rPr>
              <a:t>ini-sector timing data</a:t>
            </a:r>
            <a:endParaRPr sz="1800">
              <a:solidFill>
                <a:schemeClr val="lt1"/>
              </a:solidFill>
              <a:latin typeface="Calibri"/>
              <a:ea typeface="Calibri"/>
              <a:cs typeface="Calibri"/>
              <a:sym typeface="Calibri"/>
            </a:endParaRPr>
          </a:p>
          <a:p>
            <a:pPr indent="-342900" lvl="0" marL="457200" rtl="0" algn="l">
              <a:lnSpc>
                <a:spcPct val="100000"/>
              </a:lnSpc>
              <a:spcBef>
                <a:spcPts val="0"/>
              </a:spcBef>
              <a:spcAft>
                <a:spcPts val="0"/>
              </a:spcAft>
              <a:buClr>
                <a:schemeClr val="lt1"/>
              </a:buClr>
              <a:buSzPts val="1800"/>
              <a:buFont typeface="Calibri"/>
              <a:buChar char="●"/>
            </a:pPr>
            <a:r>
              <a:rPr lang="en" sz="1800">
                <a:solidFill>
                  <a:schemeClr val="lt1"/>
                </a:solidFill>
                <a:latin typeface="Calibri"/>
                <a:ea typeface="Calibri"/>
                <a:cs typeface="Calibri"/>
                <a:sym typeface="Calibri"/>
              </a:rPr>
              <a:t>GPS traces for car positioning</a:t>
            </a:r>
            <a:endParaRPr sz="1800">
              <a:solidFill>
                <a:schemeClr val="lt1"/>
              </a:solidFill>
              <a:latin typeface="Calibri"/>
              <a:ea typeface="Calibri"/>
              <a:cs typeface="Calibri"/>
              <a:sym typeface="Calibri"/>
            </a:endParaRPr>
          </a:p>
          <a:p>
            <a:pPr indent="-342900" lvl="0" marL="457200" rtl="0" algn="l">
              <a:lnSpc>
                <a:spcPct val="100000"/>
              </a:lnSpc>
              <a:spcBef>
                <a:spcPts val="0"/>
              </a:spcBef>
              <a:spcAft>
                <a:spcPts val="0"/>
              </a:spcAft>
              <a:buClr>
                <a:schemeClr val="lt1"/>
              </a:buClr>
              <a:buSzPts val="1800"/>
              <a:buFont typeface="Calibri"/>
              <a:buChar char="●"/>
            </a:pPr>
            <a:r>
              <a:rPr lang="en" sz="1800">
                <a:solidFill>
                  <a:schemeClr val="lt1"/>
                </a:solidFill>
                <a:latin typeface="Calibri"/>
                <a:ea typeface="Calibri"/>
                <a:cs typeface="Calibri"/>
                <a:sym typeface="Calibri"/>
              </a:rPr>
              <a:t>Driver inputs (throttle, brake, steering)</a:t>
            </a:r>
            <a:endParaRPr sz="1800">
              <a:solidFill>
                <a:schemeClr val="lt1"/>
              </a:solidFill>
              <a:latin typeface="Calibri"/>
              <a:ea typeface="Calibri"/>
              <a:cs typeface="Calibri"/>
              <a:sym typeface="Calibri"/>
            </a:endParaRPr>
          </a:p>
          <a:p>
            <a:pPr indent="-342900" lvl="0" marL="457200" rtl="0" algn="l">
              <a:lnSpc>
                <a:spcPct val="100000"/>
              </a:lnSpc>
              <a:spcBef>
                <a:spcPts val="0"/>
              </a:spcBef>
              <a:spcAft>
                <a:spcPts val="0"/>
              </a:spcAft>
              <a:buClr>
                <a:schemeClr val="lt1"/>
              </a:buClr>
              <a:buSzPts val="1800"/>
              <a:buFont typeface="Calibri"/>
              <a:buChar char="●"/>
            </a:pPr>
            <a:r>
              <a:rPr lang="en" sz="1800">
                <a:solidFill>
                  <a:schemeClr val="lt1"/>
                </a:solidFill>
                <a:latin typeface="Calibri"/>
                <a:ea typeface="Calibri"/>
                <a:cs typeface="Calibri"/>
                <a:sym typeface="Calibri"/>
              </a:rPr>
              <a:t>Race context (gaps, traffic, flags, DRS)</a:t>
            </a:r>
            <a:endParaRPr sz="1800">
              <a:solidFill>
                <a:schemeClr val="lt1"/>
              </a:solidFill>
              <a:latin typeface="Calibri"/>
              <a:ea typeface="Calibri"/>
              <a:cs typeface="Calibri"/>
              <a:sym typeface="Calibri"/>
            </a:endParaRPr>
          </a:p>
          <a:p>
            <a:pPr indent="-342900" lvl="0" marL="457200" rtl="0" algn="l">
              <a:lnSpc>
                <a:spcPct val="100000"/>
              </a:lnSpc>
              <a:spcBef>
                <a:spcPts val="0"/>
              </a:spcBef>
              <a:spcAft>
                <a:spcPts val="0"/>
              </a:spcAft>
              <a:buClr>
                <a:schemeClr val="lt1"/>
              </a:buClr>
              <a:buSzPts val="1800"/>
              <a:buFont typeface="Calibri"/>
              <a:buChar char="●"/>
            </a:pPr>
            <a:r>
              <a:rPr lang="en" sz="1800">
                <a:solidFill>
                  <a:schemeClr val="lt1"/>
                </a:solidFill>
                <a:latin typeface="Calibri"/>
                <a:ea typeface="Calibri"/>
                <a:cs typeface="Calibri"/>
                <a:sym typeface="Calibri"/>
              </a:rPr>
              <a:t>ERS deployment &amp; recovery usage</a:t>
            </a:r>
            <a:endParaRPr sz="1800">
              <a:solidFill>
                <a:schemeClr val="lt1"/>
              </a:solidFill>
              <a:latin typeface="Calibri"/>
              <a:ea typeface="Calibri"/>
              <a:cs typeface="Calibri"/>
              <a:sym typeface="Calibri"/>
            </a:endParaRPr>
          </a:p>
        </p:txBody>
      </p:sp>
      <p:sp>
        <p:nvSpPr>
          <p:cNvPr id="203" name="Google Shape;203;p36"/>
          <p:cNvSpPr txBox="1"/>
          <p:nvPr>
            <p:ph type="title"/>
          </p:nvPr>
        </p:nvSpPr>
        <p:spPr>
          <a:xfrm>
            <a:off x="311700" y="445025"/>
            <a:ext cx="39999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sz="2100">
                <a:solidFill>
                  <a:schemeClr val="lt1"/>
                </a:solidFill>
              </a:rPr>
              <a:t>High-Impact, Realistic Data to add into Model</a:t>
            </a:r>
            <a:endParaRPr b="1" sz="2100">
              <a:solidFill>
                <a:schemeClr val="lt1"/>
              </a:solidFill>
            </a:endParaRPr>
          </a:p>
        </p:txBody>
      </p:sp>
      <p:sp>
        <p:nvSpPr>
          <p:cNvPr id="204" name="Google Shape;204;p3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lt1"/>
              </a:buClr>
              <a:buSzPts val="1800"/>
              <a:buFont typeface="Calibri"/>
              <a:buChar char="●"/>
            </a:pPr>
            <a:r>
              <a:rPr lang="en" sz="1800">
                <a:solidFill>
                  <a:schemeClr val="lt1"/>
                </a:solidFill>
                <a:latin typeface="Calibri"/>
                <a:ea typeface="Calibri"/>
                <a:cs typeface="Calibri"/>
                <a:sym typeface="Calibri"/>
              </a:rPr>
              <a:t>Brake temperature &amp; Power Unit health indicators</a:t>
            </a:r>
            <a:endParaRPr sz="1800">
              <a:solidFill>
                <a:schemeClr val="lt1"/>
              </a:solidFill>
              <a:latin typeface="Calibri"/>
              <a:ea typeface="Calibri"/>
              <a:cs typeface="Calibri"/>
              <a:sym typeface="Calibri"/>
            </a:endParaRPr>
          </a:p>
          <a:p>
            <a:pPr indent="-342900" lvl="0" marL="457200" rtl="0" algn="l">
              <a:lnSpc>
                <a:spcPct val="100000"/>
              </a:lnSpc>
              <a:spcBef>
                <a:spcPts val="0"/>
              </a:spcBef>
              <a:spcAft>
                <a:spcPts val="0"/>
              </a:spcAft>
              <a:buClr>
                <a:schemeClr val="lt1"/>
              </a:buClr>
              <a:buSzPts val="1800"/>
              <a:buFont typeface="Calibri"/>
              <a:buChar char="●"/>
            </a:pPr>
            <a:r>
              <a:rPr lang="en" sz="1800">
                <a:solidFill>
                  <a:schemeClr val="lt1"/>
                </a:solidFill>
                <a:latin typeface="Calibri"/>
                <a:ea typeface="Calibri"/>
                <a:cs typeface="Calibri"/>
                <a:sym typeface="Calibri"/>
              </a:rPr>
              <a:t>Clean-air vs. dirty-air aero impact</a:t>
            </a:r>
            <a:endParaRPr sz="1800">
              <a:solidFill>
                <a:schemeClr val="lt1"/>
              </a:solidFill>
              <a:latin typeface="Calibri"/>
              <a:ea typeface="Calibri"/>
              <a:cs typeface="Calibri"/>
              <a:sym typeface="Calibri"/>
            </a:endParaRPr>
          </a:p>
          <a:p>
            <a:pPr indent="-342900" lvl="0" marL="457200" rtl="0" algn="l">
              <a:lnSpc>
                <a:spcPct val="100000"/>
              </a:lnSpc>
              <a:spcBef>
                <a:spcPts val="0"/>
              </a:spcBef>
              <a:spcAft>
                <a:spcPts val="0"/>
              </a:spcAft>
              <a:buClr>
                <a:schemeClr val="lt1"/>
              </a:buClr>
              <a:buSzPts val="1800"/>
              <a:buFont typeface="Calibri"/>
              <a:buChar char="●"/>
            </a:pPr>
            <a:r>
              <a:rPr lang="en" sz="1800">
                <a:solidFill>
                  <a:schemeClr val="lt1"/>
                </a:solidFill>
                <a:latin typeface="Calibri"/>
                <a:ea typeface="Calibri"/>
                <a:cs typeface="Calibri"/>
                <a:sym typeface="Calibri"/>
              </a:rPr>
              <a:t>Normalizing for driver style and habits</a:t>
            </a:r>
            <a:endParaRPr sz="1800">
              <a:solidFill>
                <a:schemeClr val="lt1"/>
              </a:solidFill>
              <a:latin typeface="Calibri"/>
              <a:ea typeface="Calibri"/>
              <a:cs typeface="Calibri"/>
              <a:sym typeface="Calibri"/>
            </a:endParaRPr>
          </a:p>
          <a:p>
            <a:pPr indent="-342900" lvl="0" marL="457200" rtl="0" algn="l">
              <a:lnSpc>
                <a:spcPct val="100000"/>
              </a:lnSpc>
              <a:spcBef>
                <a:spcPts val="0"/>
              </a:spcBef>
              <a:spcAft>
                <a:spcPts val="0"/>
              </a:spcAft>
              <a:buClr>
                <a:schemeClr val="lt1"/>
              </a:buClr>
              <a:buSzPts val="1800"/>
              <a:buFont typeface="Calibri"/>
              <a:buChar char="●"/>
            </a:pPr>
            <a:r>
              <a:rPr lang="en" sz="1800">
                <a:solidFill>
                  <a:schemeClr val="lt1"/>
                </a:solidFill>
                <a:latin typeface="Calibri"/>
                <a:ea typeface="Calibri"/>
                <a:cs typeface="Calibri"/>
                <a:sym typeface="Calibri"/>
              </a:rPr>
              <a:t>Tire warm-up models</a:t>
            </a:r>
            <a:endParaRPr sz="1800">
              <a:solidFill>
                <a:schemeClr val="lt1"/>
              </a:solidFill>
              <a:latin typeface="Calibri"/>
              <a:ea typeface="Calibri"/>
              <a:cs typeface="Calibri"/>
              <a:sym typeface="Calibri"/>
            </a:endParaRPr>
          </a:p>
          <a:p>
            <a:pPr indent="-342900" lvl="0" marL="457200" rtl="0" algn="l">
              <a:lnSpc>
                <a:spcPct val="100000"/>
              </a:lnSpc>
              <a:spcBef>
                <a:spcPts val="0"/>
              </a:spcBef>
              <a:spcAft>
                <a:spcPts val="0"/>
              </a:spcAft>
              <a:buClr>
                <a:schemeClr val="lt1"/>
              </a:buClr>
              <a:buSzPts val="1800"/>
              <a:buFont typeface="Calibri"/>
              <a:buChar char="●"/>
            </a:pPr>
            <a:r>
              <a:rPr lang="en" sz="1800">
                <a:solidFill>
                  <a:schemeClr val="lt1"/>
                </a:solidFill>
                <a:latin typeface="Calibri"/>
                <a:ea typeface="Calibri"/>
                <a:cs typeface="Calibri"/>
                <a:sym typeface="Calibri"/>
              </a:rPr>
              <a:t>Competitor stint-pace projections</a:t>
            </a:r>
            <a:endParaRPr sz="1800">
              <a:solidFill>
                <a:schemeClr val="lt1"/>
              </a:solidFill>
              <a:latin typeface="Calibri"/>
              <a:ea typeface="Calibri"/>
              <a:cs typeface="Calibri"/>
              <a:sym typeface="Calibri"/>
            </a:endParaRPr>
          </a:p>
          <a:p>
            <a:pPr indent="-342900" lvl="0" marL="457200" rtl="0" algn="l">
              <a:lnSpc>
                <a:spcPct val="100000"/>
              </a:lnSpc>
              <a:spcBef>
                <a:spcPts val="0"/>
              </a:spcBef>
              <a:spcAft>
                <a:spcPts val="0"/>
              </a:spcAft>
              <a:buClr>
                <a:schemeClr val="lt1"/>
              </a:buClr>
              <a:buSzPts val="1800"/>
              <a:buFont typeface="Calibri"/>
              <a:buChar char="●"/>
            </a:pPr>
            <a:r>
              <a:rPr lang="en" sz="1800">
                <a:solidFill>
                  <a:schemeClr val="lt1"/>
                </a:solidFill>
                <a:latin typeface="Calibri"/>
                <a:ea typeface="Calibri"/>
                <a:cs typeface="Calibri"/>
                <a:sym typeface="Calibri"/>
              </a:rPr>
              <a:t>Car setup parameters (wing levels, suspension settings)</a:t>
            </a:r>
            <a:endParaRPr sz="1800">
              <a:solidFill>
                <a:schemeClr val="lt1"/>
              </a:solidFill>
              <a:latin typeface="Calibri"/>
              <a:ea typeface="Calibri"/>
              <a:cs typeface="Calibri"/>
              <a:sym typeface="Calibri"/>
            </a:endParaRPr>
          </a:p>
        </p:txBody>
      </p:sp>
      <p:sp>
        <p:nvSpPr>
          <p:cNvPr id="205" name="Google Shape;205;p36"/>
          <p:cNvSpPr txBox="1"/>
          <p:nvPr>
            <p:ph type="title"/>
          </p:nvPr>
        </p:nvSpPr>
        <p:spPr>
          <a:xfrm>
            <a:off x="4832400" y="445025"/>
            <a:ext cx="39999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sz="2100">
                <a:solidFill>
                  <a:schemeClr val="lt1"/>
                </a:solidFill>
              </a:rPr>
              <a:t>Harder To Access Data that will add value to Model</a:t>
            </a:r>
            <a:endParaRPr b="1" sz="2100">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9" name="Shape 209"/>
        <p:cNvGrpSpPr/>
        <p:nvPr/>
      </p:nvGrpSpPr>
      <p:grpSpPr>
        <a:xfrm>
          <a:off x="0" y="0"/>
          <a:ext cx="0" cy="0"/>
          <a:chOff x="0" y="0"/>
          <a:chExt cx="0" cy="0"/>
        </a:xfrm>
      </p:grpSpPr>
      <p:pic>
        <p:nvPicPr>
          <p:cNvPr id="210" name="Google Shape;210;p37"/>
          <p:cNvPicPr preferRelativeResize="0"/>
          <p:nvPr/>
        </p:nvPicPr>
        <p:blipFill>
          <a:blip r:embed="rId4">
            <a:alphaModFix/>
          </a:blip>
          <a:stretch>
            <a:fillRect/>
          </a:stretch>
        </p:blipFill>
        <p:spPr>
          <a:xfrm>
            <a:off x="176750" y="160278"/>
            <a:ext cx="6725349" cy="2685925"/>
          </a:xfrm>
          <a:prstGeom prst="rect">
            <a:avLst/>
          </a:prstGeom>
          <a:noFill/>
          <a:ln>
            <a:noFill/>
          </a:ln>
        </p:spPr>
      </p:pic>
      <p:pic>
        <p:nvPicPr>
          <p:cNvPr id="211" name="Google Shape;211;p37" title="0e378b5623e869d542322471eb334896667a392e934eec43b2c28872.png"/>
          <p:cNvPicPr preferRelativeResize="0"/>
          <p:nvPr/>
        </p:nvPicPr>
        <p:blipFill>
          <a:blip r:embed="rId5">
            <a:alphaModFix/>
          </a:blip>
          <a:stretch>
            <a:fillRect/>
          </a:stretch>
        </p:blipFill>
        <p:spPr>
          <a:xfrm>
            <a:off x="5741025" y="152400"/>
            <a:ext cx="3250574" cy="3742050"/>
          </a:xfrm>
          <a:prstGeom prst="rect">
            <a:avLst/>
          </a:prstGeom>
          <a:noFill/>
          <a:ln>
            <a:noFill/>
          </a:ln>
        </p:spPr>
      </p:pic>
      <p:pic>
        <p:nvPicPr>
          <p:cNvPr id="212" name="Google Shape;212;p37"/>
          <p:cNvPicPr preferRelativeResize="0"/>
          <p:nvPr/>
        </p:nvPicPr>
        <p:blipFill>
          <a:blip r:embed="rId6">
            <a:alphaModFix/>
          </a:blip>
          <a:stretch>
            <a:fillRect/>
          </a:stretch>
        </p:blipFill>
        <p:spPr>
          <a:xfrm>
            <a:off x="1658425" y="2846200"/>
            <a:ext cx="3981326" cy="1899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6" name="Shape 216"/>
        <p:cNvGrpSpPr/>
        <p:nvPr/>
      </p:nvGrpSpPr>
      <p:grpSpPr>
        <a:xfrm>
          <a:off x="0" y="0"/>
          <a:ext cx="0" cy="0"/>
          <a:chOff x="0" y="0"/>
          <a:chExt cx="0" cy="0"/>
        </a:xfrm>
      </p:grpSpPr>
      <p:pic>
        <p:nvPicPr>
          <p:cNvPr id="217" name="Google Shape;217;p38"/>
          <p:cNvPicPr preferRelativeResize="0"/>
          <p:nvPr/>
        </p:nvPicPr>
        <p:blipFill>
          <a:blip r:embed="rId4">
            <a:alphaModFix/>
          </a:blip>
          <a:stretch>
            <a:fillRect/>
          </a:stretch>
        </p:blipFill>
        <p:spPr>
          <a:xfrm>
            <a:off x="152400" y="152400"/>
            <a:ext cx="8839203" cy="2506535"/>
          </a:xfrm>
          <a:prstGeom prst="rect">
            <a:avLst/>
          </a:prstGeom>
          <a:noFill/>
          <a:ln>
            <a:noFill/>
          </a:ln>
        </p:spPr>
      </p:pic>
      <p:pic>
        <p:nvPicPr>
          <p:cNvPr id="218" name="Google Shape;218;p38"/>
          <p:cNvPicPr preferRelativeResize="0"/>
          <p:nvPr/>
        </p:nvPicPr>
        <p:blipFill>
          <a:blip r:embed="rId5">
            <a:alphaModFix/>
          </a:blip>
          <a:stretch>
            <a:fillRect/>
          </a:stretch>
        </p:blipFill>
        <p:spPr>
          <a:xfrm>
            <a:off x="3088450" y="2526585"/>
            <a:ext cx="5697824" cy="217976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The Problem at Hand</a:t>
            </a:r>
            <a:endParaRPr b="1">
              <a:solidFill>
                <a:schemeClr val="lt1"/>
              </a:solidFill>
            </a:endParaRPr>
          </a:p>
        </p:txBody>
      </p:sp>
      <p:sp>
        <p:nvSpPr>
          <p:cNvPr id="67" name="Google Shape;67;p15"/>
          <p:cNvSpPr txBox="1"/>
          <p:nvPr>
            <p:ph idx="1" type="body"/>
          </p:nvPr>
        </p:nvSpPr>
        <p:spPr>
          <a:xfrm>
            <a:off x="311700" y="1040117"/>
            <a:ext cx="8520600" cy="3416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Clr>
                <a:schemeClr val="lt1"/>
              </a:buClr>
              <a:buSzPts val="1800"/>
              <a:buFont typeface="Calibri"/>
              <a:buChar char="●"/>
            </a:pPr>
            <a:r>
              <a:rPr lang="en">
                <a:solidFill>
                  <a:schemeClr val="lt1"/>
                </a:solidFill>
                <a:latin typeface="Calibri"/>
                <a:ea typeface="Calibri"/>
                <a:cs typeface="Calibri"/>
                <a:sym typeface="Calibri"/>
              </a:rPr>
              <a:t>Race engineers must decide upon various items with incomplete information to put their teams in the best position to </a:t>
            </a:r>
            <a:r>
              <a:rPr lang="en">
                <a:solidFill>
                  <a:schemeClr val="lt1"/>
                </a:solidFill>
                <a:latin typeface="Calibri"/>
                <a:ea typeface="Calibri"/>
                <a:cs typeface="Calibri"/>
                <a:sym typeface="Calibri"/>
              </a:rPr>
              <a:t>succeed</a:t>
            </a:r>
            <a:r>
              <a:rPr lang="en">
                <a:solidFill>
                  <a:schemeClr val="lt1"/>
                </a:solidFill>
                <a:latin typeface="Calibri"/>
                <a:ea typeface="Calibri"/>
                <a:cs typeface="Calibri"/>
                <a:sym typeface="Calibri"/>
              </a:rPr>
              <a:t>:</a:t>
            </a:r>
            <a:endParaRPr>
              <a:solidFill>
                <a:schemeClr val="lt1"/>
              </a:solidFill>
              <a:latin typeface="Calibri"/>
              <a:ea typeface="Calibri"/>
              <a:cs typeface="Calibri"/>
              <a:sym typeface="Calibri"/>
            </a:endParaRPr>
          </a:p>
          <a:p>
            <a:pPr indent="-317500" lvl="1" marL="914400" rtl="0" algn="l">
              <a:lnSpc>
                <a:spcPct val="100000"/>
              </a:lnSpc>
              <a:spcBef>
                <a:spcPts val="0"/>
              </a:spcBef>
              <a:spcAft>
                <a:spcPts val="0"/>
              </a:spcAft>
              <a:buClr>
                <a:schemeClr val="lt1"/>
              </a:buClr>
              <a:buSzPts val="1400"/>
              <a:buFont typeface="Calibri"/>
              <a:buChar char="○"/>
            </a:pPr>
            <a:r>
              <a:rPr lang="en">
                <a:solidFill>
                  <a:schemeClr val="lt1"/>
                </a:solidFill>
                <a:latin typeface="Calibri"/>
                <a:ea typeface="Calibri"/>
                <a:cs typeface="Calibri"/>
                <a:sym typeface="Calibri"/>
              </a:rPr>
              <a:t>When should the driver pit?</a:t>
            </a:r>
            <a:endParaRPr>
              <a:solidFill>
                <a:schemeClr val="lt1"/>
              </a:solidFill>
              <a:latin typeface="Calibri"/>
              <a:ea typeface="Calibri"/>
              <a:cs typeface="Calibri"/>
              <a:sym typeface="Calibri"/>
            </a:endParaRPr>
          </a:p>
          <a:p>
            <a:pPr indent="-317500" lvl="1" marL="914400" rtl="0" algn="l">
              <a:lnSpc>
                <a:spcPct val="100000"/>
              </a:lnSpc>
              <a:spcBef>
                <a:spcPts val="0"/>
              </a:spcBef>
              <a:spcAft>
                <a:spcPts val="0"/>
              </a:spcAft>
              <a:buClr>
                <a:schemeClr val="lt1"/>
              </a:buClr>
              <a:buSzPts val="1400"/>
              <a:buFont typeface="Calibri"/>
              <a:buChar char="○"/>
            </a:pPr>
            <a:r>
              <a:rPr lang="en">
                <a:solidFill>
                  <a:schemeClr val="lt1"/>
                </a:solidFill>
                <a:latin typeface="Calibri"/>
                <a:ea typeface="Calibri"/>
                <a:cs typeface="Calibri"/>
                <a:sym typeface="Calibri"/>
              </a:rPr>
              <a:t>How will track and weather evolution affect pace?</a:t>
            </a:r>
            <a:endParaRPr>
              <a:solidFill>
                <a:schemeClr val="lt1"/>
              </a:solidFill>
              <a:latin typeface="Calibri"/>
              <a:ea typeface="Calibri"/>
              <a:cs typeface="Calibri"/>
              <a:sym typeface="Calibri"/>
            </a:endParaRPr>
          </a:p>
          <a:p>
            <a:pPr indent="-317500" lvl="1" marL="914400" rtl="0" algn="l">
              <a:lnSpc>
                <a:spcPct val="100000"/>
              </a:lnSpc>
              <a:spcBef>
                <a:spcPts val="0"/>
              </a:spcBef>
              <a:spcAft>
                <a:spcPts val="0"/>
              </a:spcAft>
              <a:buClr>
                <a:schemeClr val="lt1"/>
              </a:buClr>
              <a:buSzPts val="1400"/>
              <a:buFont typeface="Calibri"/>
              <a:buChar char="○"/>
            </a:pPr>
            <a:r>
              <a:rPr lang="en">
                <a:solidFill>
                  <a:schemeClr val="lt1"/>
                </a:solidFill>
                <a:latin typeface="Calibri"/>
                <a:ea typeface="Calibri"/>
                <a:cs typeface="Calibri"/>
                <a:sym typeface="Calibri"/>
              </a:rPr>
              <a:t>How aggressive to be in overtaking and when to defend positions?</a:t>
            </a:r>
            <a:endParaRPr>
              <a:solidFill>
                <a:schemeClr val="lt1"/>
              </a:solidFill>
              <a:latin typeface="Calibri"/>
              <a:ea typeface="Calibri"/>
              <a:cs typeface="Calibri"/>
              <a:sym typeface="Calibri"/>
            </a:endParaRPr>
          </a:p>
        </p:txBody>
      </p:sp>
      <p:graphicFrame>
        <p:nvGraphicFramePr>
          <p:cNvPr id="68" name="Google Shape;68;p15"/>
          <p:cNvGraphicFramePr/>
          <p:nvPr/>
        </p:nvGraphicFramePr>
        <p:xfrm>
          <a:off x="952500" y="2461400"/>
          <a:ext cx="3000000" cy="3000000"/>
        </p:xfrm>
        <a:graphic>
          <a:graphicData uri="http://schemas.openxmlformats.org/drawingml/2006/table">
            <a:tbl>
              <a:tblPr>
                <a:noFill/>
                <a:tableStyleId>{D760732B-A68A-469E-96C6-201A59BB264E}</a:tableStyleId>
              </a:tblPr>
              <a:tblGrid>
                <a:gridCol w="2317275"/>
                <a:gridCol w="2317275"/>
                <a:gridCol w="2317275"/>
              </a:tblGrid>
              <a:tr h="572675">
                <a:tc>
                  <a:txBody>
                    <a:bodyPr/>
                    <a:lstStyle/>
                    <a:p>
                      <a:pPr indent="0" lvl="0" marL="0" rtl="0" algn="ctr">
                        <a:spcBef>
                          <a:spcPts val="0"/>
                        </a:spcBef>
                        <a:spcAft>
                          <a:spcPts val="0"/>
                        </a:spcAft>
                        <a:buNone/>
                      </a:pPr>
                      <a:r>
                        <a:rPr lang="en" sz="1200">
                          <a:solidFill>
                            <a:schemeClr val="lt1"/>
                          </a:solidFill>
                          <a:latin typeface="Calibri"/>
                          <a:ea typeface="Calibri"/>
                          <a:cs typeface="Calibri"/>
                          <a:sym typeface="Calibri"/>
                        </a:rPr>
                        <a:t>Model Type</a:t>
                      </a:r>
                      <a:endParaRPr sz="1200">
                        <a:solidFill>
                          <a:schemeClr val="lt1"/>
                        </a:solidFill>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b="1" lang="en" sz="1200">
                          <a:solidFill>
                            <a:schemeClr val="lt1"/>
                          </a:solidFill>
                          <a:latin typeface="Calibri"/>
                          <a:ea typeface="Calibri"/>
                          <a:cs typeface="Calibri"/>
                          <a:sym typeface="Calibri"/>
                        </a:rPr>
                        <a:t>Lap Time Prediction Model</a:t>
                      </a:r>
                      <a:endParaRPr b="1" sz="1200">
                        <a:solidFill>
                          <a:schemeClr val="lt1"/>
                        </a:solidFill>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b="1" lang="en" sz="1200">
                          <a:solidFill>
                            <a:schemeClr val="lt1"/>
                          </a:solidFill>
                          <a:latin typeface="Calibri"/>
                          <a:ea typeface="Calibri"/>
                          <a:cs typeface="Calibri"/>
                          <a:sym typeface="Calibri"/>
                        </a:rPr>
                        <a:t>Tire Strategy Model</a:t>
                      </a:r>
                      <a:endParaRPr b="1" sz="1200">
                        <a:solidFill>
                          <a:schemeClr val="lt1"/>
                        </a:solidFill>
                        <a:latin typeface="Calibri"/>
                        <a:ea typeface="Calibri"/>
                        <a:cs typeface="Calibri"/>
                        <a:sym typeface="Calibri"/>
                      </a:endParaRPr>
                    </a:p>
                  </a:txBody>
                  <a:tcPr marT="91425" marB="91425" marR="91425" marL="91425"/>
                </a:tc>
              </a:tr>
              <a:tr h="1174000">
                <a:tc>
                  <a:txBody>
                    <a:bodyPr/>
                    <a:lstStyle/>
                    <a:p>
                      <a:pPr indent="0" lvl="0" marL="0" rtl="0" algn="ctr">
                        <a:spcBef>
                          <a:spcPts val="0"/>
                        </a:spcBef>
                        <a:spcAft>
                          <a:spcPts val="0"/>
                        </a:spcAft>
                        <a:buNone/>
                      </a:pPr>
                      <a:r>
                        <a:rPr lang="en" sz="1200">
                          <a:solidFill>
                            <a:schemeClr val="lt1"/>
                          </a:solidFill>
                          <a:latin typeface="Calibri"/>
                          <a:ea typeface="Calibri"/>
                          <a:cs typeface="Calibri"/>
                          <a:sym typeface="Calibri"/>
                        </a:rPr>
                        <a:t>Functionality</a:t>
                      </a:r>
                      <a:endParaRPr sz="1200">
                        <a:solidFill>
                          <a:schemeClr val="lt1"/>
                        </a:solidFill>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sz="1200">
                          <a:solidFill>
                            <a:schemeClr val="lt1"/>
                          </a:solidFill>
                          <a:latin typeface="Calibri"/>
                          <a:ea typeface="Calibri"/>
                          <a:cs typeface="Calibri"/>
                          <a:sym typeface="Calibri"/>
                        </a:rPr>
                        <a:t>Forecasts expected lap times based on tires, track temps, fuel load, and driving inputs</a:t>
                      </a:r>
                      <a:endParaRPr sz="1200">
                        <a:solidFill>
                          <a:schemeClr val="lt1"/>
                        </a:solidFill>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sz="1200">
                          <a:solidFill>
                            <a:schemeClr val="lt1"/>
                          </a:solidFill>
                          <a:latin typeface="Calibri"/>
                          <a:ea typeface="Calibri"/>
                          <a:cs typeface="Calibri"/>
                          <a:sym typeface="Calibri"/>
                        </a:rPr>
                        <a:t>Uses</a:t>
                      </a:r>
                      <a:r>
                        <a:rPr lang="en" sz="1200">
                          <a:solidFill>
                            <a:schemeClr val="lt1"/>
                          </a:solidFill>
                          <a:latin typeface="Calibri"/>
                          <a:ea typeface="Calibri"/>
                          <a:cs typeface="Calibri"/>
                          <a:sym typeface="Calibri"/>
                        </a:rPr>
                        <a:t> historical data to identify which tire compounds and stint lengths lead to better outcomes</a:t>
                      </a:r>
                      <a:endParaRPr sz="1200">
                        <a:solidFill>
                          <a:schemeClr val="lt1"/>
                        </a:solidFill>
                        <a:latin typeface="Calibri"/>
                        <a:ea typeface="Calibri"/>
                        <a:cs typeface="Calibri"/>
                        <a:sym typeface="Calibri"/>
                      </a:endParaRPr>
                    </a:p>
                  </a:txBody>
                  <a:tcPr marT="91425" marB="91425" marR="91425" marL="91425"/>
                </a:tc>
              </a:tr>
              <a:tr h="773125">
                <a:tc>
                  <a:txBody>
                    <a:bodyPr/>
                    <a:lstStyle/>
                    <a:p>
                      <a:pPr indent="0" lvl="0" marL="0" rtl="0" algn="ctr">
                        <a:spcBef>
                          <a:spcPts val="0"/>
                        </a:spcBef>
                        <a:spcAft>
                          <a:spcPts val="0"/>
                        </a:spcAft>
                        <a:buNone/>
                      </a:pPr>
                      <a:r>
                        <a:rPr lang="en" sz="1200">
                          <a:solidFill>
                            <a:schemeClr val="lt1"/>
                          </a:solidFill>
                          <a:latin typeface="Calibri"/>
                          <a:ea typeface="Calibri"/>
                          <a:cs typeface="Calibri"/>
                          <a:sym typeface="Calibri"/>
                        </a:rPr>
                        <a:t>Benefits</a:t>
                      </a:r>
                      <a:endParaRPr sz="1200">
                        <a:solidFill>
                          <a:schemeClr val="lt1"/>
                        </a:solidFill>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sz="1200">
                          <a:solidFill>
                            <a:schemeClr val="lt1"/>
                          </a:solidFill>
                          <a:latin typeface="Calibri"/>
                          <a:ea typeface="Calibri"/>
                          <a:cs typeface="Calibri"/>
                          <a:sym typeface="Calibri"/>
                        </a:rPr>
                        <a:t>Reduces</a:t>
                      </a:r>
                      <a:r>
                        <a:rPr lang="en" sz="1200">
                          <a:solidFill>
                            <a:schemeClr val="lt1"/>
                          </a:solidFill>
                          <a:latin typeface="Calibri"/>
                          <a:ea typeface="Calibri"/>
                          <a:cs typeface="Calibri"/>
                          <a:sym typeface="Calibri"/>
                        </a:rPr>
                        <a:t> uncertainty for engineers in optimal race planning</a:t>
                      </a:r>
                      <a:endParaRPr sz="1200">
                        <a:solidFill>
                          <a:schemeClr val="lt1"/>
                        </a:solidFill>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sz="1200">
                          <a:solidFill>
                            <a:schemeClr val="lt1"/>
                          </a:solidFill>
                          <a:latin typeface="Calibri"/>
                          <a:ea typeface="Calibri"/>
                          <a:cs typeface="Calibri"/>
                          <a:sym typeface="Calibri"/>
                        </a:rPr>
                        <a:t>Enables</a:t>
                      </a:r>
                      <a:r>
                        <a:rPr lang="en" sz="1200">
                          <a:solidFill>
                            <a:schemeClr val="lt1"/>
                          </a:solidFill>
                          <a:latin typeface="Calibri"/>
                          <a:ea typeface="Calibri"/>
                          <a:cs typeface="Calibri"/>
                          <a:sym typeface="Calibri"/>
                        </a:rPr>
                        <a:t> teams to generalize strategy rules and lessen “gut-feel” decisions</a:t>
                      </a:r>
                      <a:endParaRPr sz="1200">
                        <a:solidFill>
                          <a:schemeClr val="lt1"/>
                        </a:solidFill>
                        <a:latin typeface="Calibri"/>
                        <a:ea typeface="Calibri"/>
                        <a:cs typeface="Calibri"/>
                        <a:sym typeface="Calibri"/>
                      </a:endParaRPr>
                    </a:p>
                  </a:txBody>
                  <a:tcPr marT="91425" marB="91425" marR="91425" marL="91425"/>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 name="Shape 72"/>
        <p:cNvGrpSpPr/>
        <p:nvPr/>
      </p:nvGrpSpPr>
      <p:grpSpPr>
        <a:xfrm>
          <a:off x="0" y="0"/>
          <a:ext cx="0" cy="0"/>
          <a:chOff x="0" y="0"/>
          <a:chExt cx="0" cy="0"/>
        </a:xfrm>
      </p:grpSpPr>
      <p:sp>
        <p:nvSpPr>
          <p:cNvPr id="73" name="Google Shape;73;p1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lnSpc>
                <a:spcPct val="100000"/>
              </a:lnSpc>
              <a:spcBef>
                <a:spcPts val="0"/>
              </a:spcBef>
              <a:spcAft>
                <a:spcPts val="0"/>
              </a:spcAft>
              <a:buClr>
                <a:schemeClr val="lt1"/>
              </a:buClr>
              <a:buSzPts val="1400"/>
              <a:buFont typeface="Calibri"/>
              <a:buChar char="●"/>
            </a:pPr>
            <a:r>
              <a:rPr b="1" lang="en">
                <a:solidFill>
                  <a:schemeClr val="lt1"/>
                </a:solidFill>
                <a:latin typeface="Calibri"/>
                <a:ea typeface="Calibri"/>
                <a:cs typeface="Calibri"/>
                <a:sym typeface="Calibri"/>
              </a:rPr>
              <a:t>Optimal Strategy = Optimal Race Outcomes</a:t>
            </a:r>
            <a:endParaRPr b="1">
              <a:solidFill>
                <a:schemeClr val="lt1"/>
              </a:solidFill>
              <a:latin typeface="Calibri"/>
              <a:ea typeface="Calibri"/>
              <a:cs typeface="Calibri"/>
              <a:sym typeface="Calibri"/>
            </a:endParaRPr>
          </a:p>
          <a:p>
            <a:pPr indent="-304800" lvl="1" marL="914400" rtl="0" algn="l">
              <a:lnSpc>
                <a:spcPct val="100000"/>
              </a:lnSpc>
              <a:spcBef>
                <a:spcPts val="0"/>
              </a:spcBef>
              <a:spcAft>
                <a:spcPts val="0"/>
              </a:spcAft>
              <a:buClr>
                <a:schemeClr val="lt1"/>
              </a:buClr>
              <a:buSzPts val="1200"/>
              <a:buFont typeface="Calibri"/>
              <a:buChar char="○"/>
            </a:pPr>
            <a:r>
              <a:rPr lang="en">
                <a:solidFill>
                  <a:schemeClr val="lt1"/>
                </a:solidFill>
                <a:latin typeface="Calibri"/>
                <a:ea typeface="Calibri"/>
                <a:cs typeface="Calibri"/>
                <a:sym typeface="Calibri"/>
              </a:rPr>
              <a:t>Optimal tire and pit-stop strategies can gain or lose 20–30 seconds over a race</a:t>
            </a:r>
            <a:endParaRPr>
              <a:solidFill>
                <a:schemeClr val="lt1"/>
              </a:solidFill>
              <a:latin typeface="Calibri"/>
              <a:ea typeface="Calibri"/>
              <a:cs typeface="Calibri"/>
              <a:sym typeface="Calibri"/>
            </a:endParaRPr>
          </a:p>
          <a:p>
            <a:pPr indent="-317500" lvl="0" marL="457200" rtl="0" algn="l">
              <a:lnSpc>
                <a:spcPct val="100000"/>
              </a:lnSpc>
              <a:spcBef>
                <a:spcPts val="0"/>
              </a:spcBef>
              <a:spcAft>
                <a:spcPts val="0"/>
              </a:spcAft>
              <a:buClr>
                <a:schemeClr val="lt1"/>
              </a:buClr>
              <a:buSzPts val="1400"/>
              <a:buFont typeface="Calibri"/>
              <a:buChar char="●"/>
            </a:pPr>
            <a:r>
              <a:rPr b="1" lang="en">
                <a:solidFill>
                  <a:schemeClr val="lt1"/>
                </a:solidFill>
                <a:latin typeface="Calibri"/>
                <a:ea typeface="Calibri"/>
                <a:cs typeface="Calibri"/>
                <a:sym typeface="Calibri"/>
              </a:rPr>
              <a:t>Millions of Dollars at Stake</a:t>
            </a:r>
            <a:endParaRPr b="1">
              <a:solidFill>
                <a:schemeClr val="lt1"/>
              </a:solidFill>
              <a:latin typeface="Calibri"/>
              <a:ea typeface="Calibri"/>
              <a:cs typeface="Calibri"/>
              <a:sym typeface="Calibri"/>
            </a:endParaRPr>
          </a:p>
          <a:p>
            <a:pPr indent="-304800" lvl="1" marL="914400" rtl="0" algn="l">
              <a:lnSpc>
                <a:spcPct val="100000"/>
              </a:lnSpc>
              <a:spcBef>
                <a:spcPts val="0"/>
              </a:spcBef>
              <a:spcAft>
                <a:spcPts val="0"/>
              </a:spcAft>
              <a:buClr>
                <a:schemeClr val="lt1"/>
              </a:buClr>
              <a:buSzPts val="1200"/>
              <a:buFont typeface="Calibri"/>
              <a:buChar char="○"/>
            </a:pPr>
            <a:r>
              <a:rPr lang="en">
                <a:solidFill>
                  <a:schemeClr val="lt1"/>
                </a:solidFill>
                <a:latin typeface="Calibri"/>
                <a:ea typeface="Calibri"/>
                <a:cs typeface="Calibri"/>
                <a:sym typeface="Calibri"/>
              </a:rPr>
              <a:t>Finishing position impacts prize money, sponsorship value, and team reputation</a:t>
            </a:r>
            <a:endParaRPr>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rPr lang="en">
                <a:solidFill>
                  <a:schemeClr val="lt1"/>
                </a:solidFill>
                <a:latin typeface="Calibri"/>
                <a:ea typeface="Calibri"/>
                <a:cs typeface="Calibri"/>
                <a:sym typeface="Calibri"/>
              </a:rPr>
              <a:t>.</a:t>
            </a:r>
            <a:endParaRPr>
              <a:solidFill>
                <a:schemeClr val="lt1"/>
              </a:solidFill>
              <a:latin typeface="Calibri"/>
              <a:ea typeface="Calibri"/>
              <a:cs typeface="Calibri"/>
              <a:sym typeface="Calibri"/>
            </a:endParaRPr>
          </a:p>
          <a:p>
            <a:pPr indent="-317500" lvl="0" marL="457200" rtl="0" algn="l">
              <a:lnSpc>
                <a:spcPct val="100000"/>
              </a:lnSpc>
              <a:spcBef>
                <a:spcPts val="0"/>
              </a:spcBef>
              <a:spcAft>
                <a:spcPts val="0"/>
              </a:spcAft>
              <a:buClr>
                <a:schemeClr val="lt1"/>
              </a:buClr>
              <a:buSzPts val="1400"/>
              <a:buFont typeface="Calibri"/>
              <a:buChar char="●"/>
            </a:pPr>
            <a:r>
              <a:rPr b="1" lang="en">
                <a:solidFill>
                  <a:schemeClr val="lt1"/>
                </a:solidFill>
                <a:latin typeface="Calibri"/>
                <a:ea typeface="Calibri"/>
                <a:cs typeface="Calibri"/>
                <a:sym typeface="Calibri"/>
              </a:rPr>
              <a:t>Competitive Advantage</a:t>
            </a:r>
            <a:endParaRPr b="1">
              <a:solidFill>
                <a:schemeClr val="lt1"/>
              </a:solidFill>
              <a:latin typeface="Calibri"/>
              <a:ea typeface="Calibri"/>
              <a:cs typeface="Calibri"/>
              <a:sym typeface="Calibri"/>
            </a:endParaRPr>
          </a:p>
          <a:p>
            <a:pPr indent="-304800" lvl="1" marL="914400" rtl="0" algn="l">
              <a:lnSpc>
                <a:spcPct val="100000"/>
              </a:lnSpc>
              <a:spcBef>
                <a:spcPts val="0"/>
              </a:spcBef>
              <a:spcAft>
                <a:spcPts val="0"/>
              </a:spcAft>
              <a:buClr>
                <a:schemeClr val="lt1"/>
              </a:buClr>
              <a:buSzPts val="1200"/>
              <a:buFont typeface="Calibri"/>
              <a:buChar char="○"/>
            </a:pPr>
            <a:r>
              <a:rPr lang="en">
                <a:solidFill>
                  <a:schemeClr val="lt1"/>
                </a:solidFill>
                <a:latin typeface="Calibri"/>
                <a:ea typeface="Calibri"/>
                <a:cs typeface="Calibri"/>
                <a:sym typeface="Calibri"/>
              </a:rPr>
              <a:t>Teams with superior predictive capability make faster, more accurate decisions</a:t>
            </a:r>
            <a:endParaRPr>
              <a:solidFill>
                <a:schemeClr val="lt1"/>
              </a:solidFill>
              <a:latin typeface="Calibri"/>
              <a:ea typeface="Calibri"/>
              <a:cs typeface="Calibri"/>
              <a:sym typeface="Calibri"/>
            </a:endParaRPr>
          </a:p>
          <a:p>
            <a:pPr indent="-304800" lvl="1" marL="914400" rtl="0" algn="l">
              <a:lnSpc>
                <a:spcPct val="100000"/>
              </a:lnSpc>
              <a:spcBef>
                <a:spcPts val="0"/>
              </a:spcBef>
              <a:spcAft>
                <a:spcPts val="0"/>
              </a:spcAft>
              <a:buClr>
                <a:schemeClr val="lt1"/>
              </a:buClr>
              <a:buSzPts val="1200"/>
              <a:buFont typeface="Calibri"/>
              <a:buChar char="○"/>
            </a:pPr>
            <a:r>
              <a:rPr lang="en">
                <a:solidFill>
                  <a:schemeClr val="lt1"/>
                </a:solidFill>
                <a:latin typeface="Calibri"/>
                <a:ea typeface="Calibri"/>
                <a:cs typeface="Calibri"/>
                <a:sym typeface="Calibri"/>
              </a:rPr>
              <a:t>Small improvements each lap lead to impactful results.</a:t>
            </a:r>
            <a:endParaRPr>
              <a:solidFill>
                <a:schemeClr val="lt1"/>
              </a:solidFill>
              <a:latin typeface="Calibri"/>
              <a:ea typeface="Calibri"/>
              <a:cs typeface="Calibri"/>
              <a:sym typeface="Calibri"/>
            </a:endParaRPr>
          </a:p>
          <a:p>
            <a:pPr indent="-304800" lvl="1" marL="914400" rtl="0" algn="l">
              <a:lnSpc>
                <a:spcPct val="100000"/>
              </a:lnSpc>
              <a:spcBef>
                <a:spcPts val="0"/>
              </a:spcBef>
              <a:spcAft>
                <a:spcPts val="0"/>
              </a:spcAft>
              <a:buClr>
                <a:schemeClr val="lt1"/>
              </a:buClr>
              <a:buSzPts val="1200"/>
              <a:buFont typeface="Calibri"/>
              <a:buChar char="○"/>
            </a:pPr>
            <a:r>
              <a:rPr lang="en">
                <a:solidFill>
                  <a:schemeClr val="lt1"/>
                </a:solidFill>
                <a:latin typeface="Calibri"/>
                <a:ea typeface="Calibri"/>
                <a:cs typeface="Calibri"/>
                <a:sym typeface="Calibri"/>
              </a:rPr>
              <a:t>Undercut/overcut attempts succeed only if you accurately anticipate next-lap pace.</a:t>
            </a:r>
            <a:endParaRPr>
              <a:solidFill>
                <a:schemeClr val="lt1"/>
              </a:solidFill>
              <a:latin typeface="Calibri"/>
              <a:ea typeface="Calibri"/>
              <a:cs typeface="Calibri"/>
              <a:sym typeface="Calibri"/>
            </a:endParaRPr>
          </a:p>
        </p:txBody>
      </p:sp>
      <p:sp>
        <p:nvSpPr>
          <p:cNvPr id="74" name="Google Shape;74;p16"/>
          <p:cNvSpPr txBox="1"/>
          <p:nvPr>
            <p:ph type="title"/>
          </p:nvPr>
        </p:nvSpPr>
        <p:spPr>
          <a:xfrm>
            <a:off x="311700" y="445025"/>
            <a:ext cx="39999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sz="2100">
                <a:solidFill>
                  <a:schemeClr val="lt1"/>
                </a:solidFill>
              </a:rPr>
              <a:t>Data-Driven Strategies have high importance and impacts</a:t>
            </a:r>
            <a:endParaRPr b="1" sz="2100">
              <a:solidFill>
                <a:schemeClr val="lt1"/>
              </a:solidFill>
            </a:endParaRPr>
          </a:p>
        </p:txBody>
      </p:sp>
      <p:sp>
        <p:nvSpPr>
          <p:cNvPr id="75" name="Google Shape;75;p16"/>
          <p:cNvSpPr txBox="1"/>
          <p:nvPr>
            <p:ph idx="2" type="body"/>
          </p:nvPr>
        </p:nvSpPr>
        <p:spPr>
          <a:xfrm>
            <a:off x="4832400" y="1152600"/>
            <a:ext cx="3999900" cy="3416400"/>
          </a:xfrm>
          <a:prstGeom prst="rect">
            <a:avLst/>
          </a:prstGeom>
        </p:spPr>
        <p:txBody>
          <a:bodyPr anchorCtr="0" anchor="t" bIns="91425" lIns="91425" spcFirstLastPara="1" rIns="91425" wrap="square" tIns="91425">
            <a:normAutofit/>
          </a:bodyPr>
          <a:lstStyle/>
          <a:p>
            <a:pPr indent="-317500" lvl="0" marL="457200" rtl="0" algn="l">
              <a:lnSpc>
                <a:spcPct val="100000"/>
              </a:lnSpc>
              <a:spcBef>
                <a:spcPts val="0"/>
              </a:spcBef>
              <a:spcAft>
                <a:spcPts val="0"/>
              </a:spcAft>
              <a:buClr>
                <a:schemeClr val="lt1"/>
              </a:buClr>
              <a:buSzPts val="1400"/>
              <a:buFont typeface="Calibri"/>
              <a:buChar char="●"/>
            </a:pPr>
            <a:r>
              <a:rPr b="1" lang="en">
                <a:solidFill>
                  <a:schemeClr val="lt1"/>
                </a:solidFill>
                <a:latin typeface="Calibri"/>
                <a:ea typeface="Calibri"/>
                <a:cs typeface="Calibri"/>
                <a:sym typeface="Calibri"/>
              </a:rPr>
              <a:t>Data-Driven Strategy</a:t>
            </a:r>
            <a:endParaRPr b="1">
              <a:solidFill>
                <a:schemeClr val="lt1"/>
              </a:solidFill>
              <a:latin typeface="Calibri"/>
              <a:ea typeface="Calibri"/>
              <a:cs typeface="Calibri"/>
              <a:sym typeface="Calibri"/>
            </a:endParaRPr>
          </a:p>
          <a:p>
            <a:pPr indent="-304800" lvl="1" marL="914400" rtl="0" algn="l">
              <a:lnSpc>
                <a:spcPct val="100000"/>
              </a:lnSpc>
              <a:spcBef>
                <a:spcPts val="0"/>
              </a:spcBef>
              <a:spcAft>
                <a:spcPts val="0"/>
              </a:spcAft>
              <a:buClr>
                <a:schemeClr val="lt1"/>
              </a:buClr>
              <a:buSzPts val="1200"/>
              <a:buFont typeface="Calibri"/>
              <a:buChar char="○"/>
            </a:pPr>
            <a:r>
              <a:rPr lang="en">
                <a:solidFill>
                  <a:schemeClr val="lt1"/>
                </a:solidFill>
                <a:latin typeface="Calibri"/>
                <a:ea typeface="Calibri"/>
                <a:cs typeface="Calibri"/>
                <a:sym typeface="Calibri"/>
              </a:rPr>
              <a:t>Replaces intuition-only calls with statistically grounded predictions</a:t>
            </a:r>
            <a:endParaRPr>
              <a:solidFill>
                <a:schemeClr val="lt1"/>
              </a:solidFill>
              <a:latin typeface="Calibri"/>
              <a:ea typeface="Calibri"/>
              <a:cs typeface="Calibri"/>
              <a:sym typeface="Calibri"/>
            </a:endParaRPr>
          </a:p>
          <a:p>
            <a:pPr indent="-317500" lvl="0" marL="457200" rtl="0" algn="l">
              <a:lnSpc>
                <a:spcPct val="100000"/>
              </a:lnSpc>
              <a:spcBef>
                <a:spcPts val="0"/>
              </a:spcBef>
              <a:spcAft>
                <a:spcPts val="0"/>
              </a:spcAft>
              <a:buClr>
                <a:schemeClr val="lt1"/>
              </a:buClr>
              <a:buSzPts val="1400"/>
              <a:buFont typeface="Calibri"/>
              <a:buChar char="●"/>
            </a:pPr>
            <a:r>
              <a:rPr b="1" lang="en">
                <a:solidFill>
                  <a:schemeClr val="lt1"/>
                </a:solidFill>
                <a:latin typeface="Calibri"/>
                <a:ea typeface="Calibri"/>
                <a:cs typeface="Calibri"/>
                <a:sym typeface="Calibri"/>
              </a:rPr>
              <a:t>Better Tire &amp; Pit-Stop Planning</a:t>
            </a:r>
            <a:endParaRPr b="1">
              <a:solidFill>
                <a:schemeClr val="lt1"/>
              </a:solidFill>
              <a:latin typeface="Calibri"/>
              <a:ea typeface="Calibri"/>
              <a:cs typeface="Calibri"/>
              <a:sym typeface="Calibri"/>
            </a:endParaRPr>
          </a:p>
          <a:p>
            <a:pPr indent="-304800" lvl="1" marL="914400" rtl="0" algn="l">
              <a:lnSpc>
                <a:spcPct val="100000"/>
              </a:lnSpc>
              <a:spcBef>
                <a:spcPts val="0"/>
              </a:spcBef>
              <a:spcAft>
                <a:spcPts val="0"/>
              </a:spcAft>
              <a:buClr>
                <a:schemeClr val="lt1"/>
              </a:buClr>
              <a:buSzPts val="1200"/>
              <a:buFont typeface="Calibri"/>
              <a:buChar char="○"/>
            </a:pPr>
            <a:r>
              <a:rPr lang="en">
                <a:solidFill>
                  <a:schemeClr val="lt1"/>
                </a:solidFill>
                <a:latin typeface="Calibri"/>
                <a:ea typeface="Calibri"/>
                <a:cs typeface="Calibri"/>
                <a:sym typeface="Calibri"/>
              </a:rPr>
              <a:t>Knowing whether a driver can extend a stint without losing too much time.</a:t>
            </a:r>
            <a:endParaRPr>
              <a:solidFill>
                <a:schemeClr val="lt1"/>
              </a:solidFill>
              <a:latin typeface="Calibri"/>
              <a:ea typeface="Calibri"/>
              <a:cs typeface="Calibri"/>
              <a:sym typeface="Calibri"/>
            </a:endParaRPr>
          </a:p>
          <a:p>
            <a:pPr indent="-317500" lvl="0" marL="457200" rtl="0" algn="l">
              <a:lnSpc>
                <a:spcPct val="100000"/>
              </a:lnSpc>
              <a:spcBef>
                <a:spcPts val="0"/>
              </a:spcBef>
              <a:spcAft>
                <a:spcPts val="0"/>
              </a:spcAft>
              <a:buClr>
                <a:schemeClr val="lt1"/>
              </a:buClr>
              <a:buSzPts val="1400"/>
              <a:buFont typeface="Calibri"/>
              <a:buChar char="●"/>
            </a:pPr>
            <a:r>
              <a:rPr b="1" lang="en">
                <a:solidFill>
                  <a:schemeClr val="lt1"/>
                </a:solidFill>
                <a:latin typeface="Calibri"/>
                <a:ea typeface="Calibri"/>
                <a:cs typeface="Calibri"/>
                <a:sym typeface="Calibri"/>
              </a:rPr>
              <a:t>Scenario Simulation</a:t>
            </a:r>
            <a:endParaRPr b="1">
              <a:solidFill>
                <a:schemeClr val="lt1"/>
              </a:solidFill>
              <a:latin typeface="Calibri"/>
              <a:ea typeface="Calibri"/>
              <a:cs typeface="Calibri"/>
              <a:sym typeface="Calibri"/>
            </a:endParaRPr>
          </a:p>
          <a:p>
            <a:pPr indent="-304800" lvl="1" marL="914400" rtl="0" algn="l">
              <a:lnSpc>
                <a:spcPct val="100000"/>
              </a:lnSpc>
              <a:spcBef>
                <a:spcPts val="0"/>
              </a:spcBef>
              <a:spcAft>
                <a:spcPts val="0"/>
              </a:spcAft>
              <a:buClr>
                <a:schemeClr val="lt1"/>
              </a:buClr>
              <a:buSzPts val="1200"/>
              <a:buFont typeface="Calibri"/>
              <a:buChar char="○"/>
            </a:pPr>
            <a:r>
              <a:rPr lang="en">
                <a:solidFill>
                  <a:schemeClr val="lt1"/>
                </a:solidFill>
                <a:latin typeface="Calibri"/>
                <a:ea typeface="Calibri"/>
                <a:cs typeface="Calibri"/>
                <a:sym typeface="Calibri"/>
              </a:rPr>
              <a:t>Predicting whether next lap is fast enough to gain track position.</a:t>
            </a:r>
            <a:endParaRPr>
              <a:solidFill>
                <a:schemeClr val="lt1"/>
              </a:solidFill>
              <a:latin typeface="Calibri"/>
              <a:ea typeface="Calibri"/>
              <a:cs typeface="Calibri"/>
              <a:sym typeface="Calibri"/>
            </a:endParaRPr>
          </a:p>
          <a:p>
            <a:pPr indent="-317500" lvl="0" marL="457200" rtl="0" algn="l">
              <a:lnSpc>
                <a:spcPct val="100000"/>
              </a:lnSpc>
              <a:spcBef>
                <a:spcPts val="0"/>
              </a:spcBef>
              <a:spcAft>
                <a:spcPts val="0"/>
              </a:spcAft>
              <a:buClr>
                <a:schemeClr val="lt1"/>
              </a:buClr>
              <a:buSzPts val="1400"/>
              <a:buFont typeface="Calibri"/>
              <a:buChar char="●"/>
            </a:pPr>
            <a:r>
              <a:rPr b="1" lang="en">
                <a:solidFill>
                  <a:schemeClr val="lt1"/>
                </a:solidFill>
                <a:latin typeface="Calibri"/>
                <a:ea typeface="Calibri"/>
                <a:cs typeface="Calibri"/>
                <a:sym typeface="Calibri"/>
              </a:rPr>
              <a:t>More Confident Real-Time Decisions</a:t>
            </a:r>
            <a:endParaRPr b="1">
              <a:solidFill>
                <a:schemeClr val="lt1"/>
              </a:solidFill>
              <a:latin typeface="Calibri"/>
              <a:ea typeface="Calibri"/>
              <a:cs typeface="Calibri"/>
              <a:sym typeface="Calibri"/>
            </a:endParaRPr>
          </a:p>
          <a:p>
            <a:pPr indent="-304800" lvl="1" marL="914400" rtl="0" algn="l">
              <a:lnSpc>
                <a:spcPct val="100000"/>
              </a:lnSpc>
              <a:spcBef>
                <a:spcPts val="0"/>
              </a:spcBef>
              <a:spcAft>
                <a:spcPts val="0"/>
              </a:spcAft>
              <a:buClr>
                <a:schemeClr val="lt1"/>
              </a:buClr>
              <a:buSzPts val="1200"/>
              <a:buFont typeface="Calibri"/>
              <a:buChar char="○"/>
            </a:pPr>
            <a:r>
              <a:rPr lang="en">
                <a:solidFill>
                  <a:schemeClr val="lt1"/>
                </a:solidFill>
                <a:latin typeface="Calibri"/>
                <a:ea typeface="Calibri"/>
                <a:cs typeface="Calibri"/>
                <a:sym typeface="Calibri"/>
              </a:rPr>
              <a:t>Engineers can evaluate “If we pit now vs. later” with predicted lap deltas.</a:t>
            </a:r>
            <a:endParaRPr>
              <a:solidFill>
                <a:schemeClr val="lt1"/>
              </a:solidFill>
              <a:latin typeface="Calibri"/>
              <a:ea typeface="Calibri"/>
              <a:cs typeface="Calibri"/>
              <a:sym typeface="Calibri"/>
            </a:endParaRPr>
          </a:p>
          <a:p>
            <a:pPr indent="-317500" lvl="0" marL="457200" rtl="0" algn="l">
              <a:lnSpc>
                <a:spcPct val="100000"/>
              </a:lnSpc>
              <a:spcBef>
                <a:spcPts val="0"/>
              </a:spcBef>
              <a:spcAft>
                <a:spcPts val="0"/>
              </a:spcAft>
              <a:buClr>
                <a:schemeClr val="lt1"/>
              </a:buClr>
              <a:buSzPts val="1400"/>
              <a:buFont typeface="Calibri"/>
              <a:buChar char="●"/>
            </a:pPr>
            <a:r>
              <a:rPr b="1" lang="en">
                <a:solidFill>
                  <a:schemeClr val="lt1"/>
                </a:solidFill>
                <a:latin typeface="Calibri"/>
                <a:ea typeface="Calibri"/>
                <a:cs typeface="Calibri"/>
                <a:sym typeface="Calibri"/>
              </a:rPr>
              <a:t>Reduced Risk</a:t>
            </a:r>
            <a:endParaRPr b="1">
              <a:solidFill>
                <a:schemeClr val="lt1"/>
              </a:solidFill>
              <a:latin typeface="Calibri"/>
              <a:ea typeface="Calibri"/>
              <a:cs typeface="Calibri"/>
              <a:sym typeface="Calibri"/>
            </a:endParaRPr>
          </a:p>
          <a:p>
            <a:pPr indent="-304800" lvl="1" marL="914400" rtl="0" algn="l">
              <a:lnSpc>
                <a:spcPct val="100000"/>
              </a:lnSpc>
              <a:spcBef>
                <a:spcPts val="0"/>
              </a:spcBef>
              <a:spcAft>
                <a:spcPts val="0"/>
              </a:spcAft>
              <a:buClr>
                <a:schemeClr val="lt1"/>
              </a:buClr>
              <a:buSzPts val="1200"/>
              <a:buFont typeface="Calibri"/>
              <a:buChar char="○"/>
            </a:pPr>
            <a:r>
              <a:rPr lang="en">
                <a:solidFill>
                  <a:schemeClr val="lt1"/>
                </a:solidFill>
                <a:latin typeface="Calibri"/>
                <a:ea typeface="Calibri"/>
                <a:cs typeface="Calibri"/>
                <a:sym typeface="Calibri"/>
              </a:rPr>
              <a:t>Avoid unexpected tire drop-off or time-loss from poor compound selection.</a:t>
            </a:r>
            <a:endParaRPr>
              <a:solidFill>
                <a:schemeClr val="lt1"/>
              </a:solidFill>
              <a:latin typeface="Calibri"/>
              <a:ea typeface="Calibri"/>
              <a:cs typeface="Calibri"/>
              <a:sym typeface="Calibri"/>
            </a:endParaRPr>
          </a:p>
        </p:txBody>
      </p:sp>
      <p:sp>
        <p:nvSpPr>
          <p:cNvPr id="76" name="Google Shape;76;p16"/>
          <p:cNvSpPr txBox="1"/>
          <p:nvPr>
            <p:ph type="title"/>
          </p:nvPr>
        </p:nvSpPr>
        <p:spPr>
          <a:xfrm>
            <a:off x="4832400" y="445025"/>
            <a:ext cx="39999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sz="2100">
                <a:solidFill>
                  <a:schemeClr val="lt1"/>
                </a:solidFill>
              </a:rPr>
              <a:t>Our models will improve in-race decision making</a:t>
            </a:r>
            <a:endParaRPr b="1" sz="21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Who we are</a:t>
            </a:r>
            <a:endParaRPr b="1">
              <a:solidFill>
                <a:schemeClr val="lt1"/>
              </a:solidFill>
            </a:endParaRPr>
          </a:p>
        </p:txBody>
      </p:sp>
      <p:sp>
        <p:nvSpPr>
          <p:cNvPr id="82" name="Google Shape;82;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Clr>
                <a:schemeClr val="lt1"/>
              </a:buClr>
              <a:buSzPts val="1800"/>
              <a:buFont typeface="Calibri"/>
              <a:buChar char="●"/>
            </a:pPr>
            <a:r>
              <a:rPr lang="en">
                <a:solidFill>
                  <a:schemeClr val="lt1"/>
                </a:solidFill>
                <a:latin typeface="Calibri"/>
                <a:ea typeface="Calibri"/>
                <a:cs typeface="Calibri"/>
                <a:sym typeface="Calibri"/>
              </a:rPr>
              <a:t>We are four data scientists that determine race strategy for a </a:t>
            </a:r>
            <a:r>
              <a:rPr lang="en">
                <a:solidFill>
                  <a:schemeClr val="lt1"/>
                </a:solidFill>
                <a:latin typeface="Calibri"/>
                <a:ea typeface="Calibri"/>
                <a:cs typeface="Calibri"/>
                <a:sym typeface="Calibri"/>
              </a:rPr>
              <a:t>prominent</a:t>
            </a:r>
            <a:r>
              <a:rPr lang="en">
                <a:solidFill>
                  <a:schemeClr val="lt1"/>
                </a:solidFill>
                <a:latin typeface="Calibri"/>
                <a:ea typeface="Calibri"/>
                <a:cs typeface="Calibri"/>
                <a:sym typeface="Calibri"/>
              </a:rPr>
              <a:t> F1 team</a:t>
            </a:r>
            <a:endParaRPr>
              <a:solidFill>
                <a:schemeClr val="lt1"/>
              </a:solidFill>
              <a:latin typeface="Calibri"/>
              <a:ea typeface="Calibri"/>
              <a:cs typeface="Calibri"/>
              <a:sym typeface="Calibri"/>
            </a:endParaRPr>
          </a:p>
          <a:p>
            <a:pPr indent="-342900" lvl="0" marL="457200" rtl="0" algn="l">
              <a:lnSpc>
                <a:spcPct val="100000"/>
              </a:lnSpc>
              <a:spcBef>
                <a:spcPts val="0"/>
              </a:spcBef>
              <a:spcAft>
                <a:spcPts val="0"/>
              </a:spcAft>
              <a:buClr>
                <a:schemeClr val="lt1"/>
              </a:buClr>
              <a:buSzPts val="1800"/>
              <a:buFont typeface="Calibri"/>
              <a:buChar char="●"/>
            </a:pPr>
            <a:r>
              <a:rPr lang="en">
                <a:solidFill>
                  <a:schemeClr val="lt1"/>
                </a:solidFill>
                <a:latin typeface="Calibri"/>
                <a:ea typeface="Calibri"/>
                <a:cs typeface="Calibri"/>
                <a:sym typeface="Calibri"/>
              </a:rPr>
              <a:t>We are specifically responsible for:</a:t>
            </a:r>
            <a:endParaRPr>
              <a:solidFill>
                <a:schemeClr val="lt1"/>
              </a:solidFill>
              <a:latin typeface="Calibri"/>
              <a:ea typeface="Calibri"/>
              <a:cs typeface="Calibri"/>
              <a:sym typeface="Calibri"/>
            </a:endParaRPr>
          </a:p>
          <a:p>
            <a:pPr indent="-317500" lvl="1" marL="914400" rtl="0" algn="l">
              <a:lnSpc>
                <a:spcPct val="100000"/>
              </a:lnSpc>
              <a:spcBef>
                <a:spcPts val="0"/>
              </a:spcBef>
              <a:spcAft>
                <a:spcPts val="0"/>
              </a:spcAft>
              <a:buClr>
                <a:schemeClr val="lt1"/>
              </a:buClr>
              <a:buSzPts val="1400"/>
              <a:buFont typeface="Calibri"/>
              <a:buChar char="○"/>
            </a:pPr>
            <a:r>
              <a:rPr lang="en">
                <a:solidFill>
                  <a:schemeClr val="lt1"/>
                </a:solidFill>
                <a:latin typeface="Calibri"/>
                <a:ea typeface="Calibri"/>
                <a:cs typeface="Calibri"/>
                <a:sym typeface="Calibri"/>
              </a:rPr>
              <a:t>Building predictive models to estimate </a:t>
            </a:r>
            <a:r>
              <a:rPr lang="en">
                <a:solidFill>
                  <a:schemeClr val="lt1"/>
                </a:solidFill>
                <a:latin typeface="Calibri"/>
                <a:ea typeface="Calibri"/>
                <a:cs typeface="Calibri"/>
                <a:sym typeface="Calibri"/>
              </a:rPr>
              <a:t>lap</a:t>
            </a:r>
            <a:r>
              <a:rPr lang="en">
                <a:solidFill>
                  <a:schemeClr val="lt1"/>
                </a:solidFill>
                <a:latin typeface="Calibri"/>
                <a:ea typeface="Calibri"/>
                <a:cs typeface="Calibri"/>
                <a:sym typeface="Calibri"/>
              </a:rPr>
              <a:t> performance</a:t>
            </a:r>
            <a:endParaRPr>
              <a:solidFill>
                <a:schemeClr val="lt1"/>
              </a:solidFill>
              <a:latin typeface="Calibri"/>
              <a:ea typeface="Calibri"/>
              <a:cs typeface="Calibri"/>
              <a:sym typeface="Calibri"/>
            </a:endParaRPr>
          </a:p>
          <a:p>
            <a:pPr indent="-317500" lvl="1" marL="914400" rtl="0" algn="l">
              <a:lnSpc>
                <a:spcPct val="100000"/>
              </a:lnSpc>
              <a:spcBef>
                <a:spcPts val="0"/>
              </a:spcBef>
              <a:spcAft>
                <a:spcPts val="0"/>
              </a:spcAft>
              <a:buClr>
                <a:schemeClr val="lt1"/>
              </a:buClr>
              <a:buSzPts val="1400"/>
              <a:buFont typeface="Calibri"/>
              <a:buChar char="○"/>
            </a:pPr>
            <a:r>
              <a:rPr lang="en">
                <a:solidFill>
                  <a:schemeClr val="lt1"/>
                </a:solidFill>
                <a:latin typeface="Calibri"/>
                <a:ea typeface="Calibri"/>
                <a:cs typeface="Calibri"/>
                <a:sym typeface="Calibri"/>
              </a:rPr>
              <a:t>Supporting race engineers in making pit-stop and tire-strategy calls</a:t>
            </a:r>
            <a:endParaRPr>
              <a:solidFill>
                <a:schemeClr val="lt1"/>
              </a:solidFill>
              <a:latin typeface="Calibri"/>
              <a:ea typeface="Calibri"/>
              <a:cs typeface="Calibri"/>
              <a:sym typeface="Calibri"/>
            </a:endParaRPr>
          </a:p>
          <a:p>
            <a:pPr indent="-317500" lvl="1" marL="914400" rtl="0" algn="l">
              <a:lnSpc>
                <a:spcPct val="100000"/>
              </a:lnSpc>
              <a:spcBef>
                <a:spcPts val="0"/>
              </a:spcBef>
              <a:spcAft>
                <a:spcPts val="0"/>
              </a:spcAft>
              <a:buClr>
                <a:schemeClr val="lt1"/>
              </a:buClr>
              <a:buSzPts val="1400"/>
              <a:buFont typeface="Calibri"/>
              <a:buChar char="○"/>
            </a:pPr>
            <a:r>
              <a:rPr lang="en">
                <a:solidFill>
                  <a:schemeClr val="lt1"/>
                </a:solidFill>
                <a:latin typeface="Calibri"/>
                <a:ea typeface="Calibri"/>
                <a:cs typeface="Calibri"/>
                <a:sym typeface="Calibri"/>
              </a:rPr>
              <a:t>Turning raw telemetry &amp; race data into actionable insights</a:t>
            </a:r>
            <a:endParaRPr>
              <a:solidFill>
                <a:schemeClr val="lt1"/>
              </a:solidFill>
              <a:latin typeface="Calibri"/>
              <a:ea typeface="Calibri"/>
              <a:cs typeface="Calibri"/>
              <a:sym typeface="Calibri"/>
            </a:endParaRPr>
          </a:p>
          <a:p>
            <a:pPr indent="-342900" lvl="0" marL="457200" rtl="0" algn="l">
              <a:lnSpc>
                <a:spcPct val="100000"/>
              </a:lnSpc>
              <a:spcBef>
                <a:spcPts val="0"/>
              </a:spcBef>
              <a:spcAft>
                <a:spcPts val="0"/>
              </a:spcAft>
              <a:buClr>
                <a:schemeClr val="lt1"/>
              </a:buClr>
              <a:buSzPts val="1800"/>
              <a:buFont typeface="Calibri"/>
              <a:buChar char="●"/>
            </a:pPr>
            <a:r>
              <a:rPr lang="en">
                <a:solidFill>
                  <a:schemeClr val="lt1"/>
                </a:solidFill>
                <a:latin typeface="Calibri"/>
                <a:ea typeface="Calibri"/>
                <a:cs typeface="Calibri"/>
                <a:sym typeface="Calibri"/>
              </a:rPr>
              <a:t>Our goal:</a:t>
            </a:r>
            <a:endParaRPr>
              <a:solidFill>
                <a:schemeClr val="lt1"/>
              </a:solidFill>
              <a:latin typeface="Calibri"/>
              <a:ea typeface="Calibri"/>
              <a:cs typeface="Calibri"/>
              <a:sym typeface="Calibri"/>
            </a:endParaRPr>
          </a:p>
          <a:p>
            <a:pPr indent="0" lvl="0" marL="457200" rtl="0" algn="l">
              <a:lnSpc>
                <a:spcPct val="100000"/>
              </a:lnSpc>
              <a:spcBef>
                <a:spcPts val="0"/>
              </a:spcBef>
              <a:spcAft>
                <a:spcPts val="0"/>
              </a:spcAft>
              <a:buNone/>
            </a:pPr>
            <a:r>
              <a:t/>
            </a:r>
            <a:endParaRPr>
              <a:solidFill>
                <a:schemeClr val="lt1"/>
              </a:solidFill>
              <a:latin typeface="Calibri"/>
              <a:ea typeface="Calibri"/>
              <a:cs typeface="Calibri"/>
              <a:sym typeface="Calibri"/>
            </a:endParaRPr>
          </a:p>
          <a:p>
            <a:pPr indent="0" lvl="0" marL="0" rtl="0" algn="ctr">
              <a:lnSpc>
                <a:spcPct val="100000"/>
              </a:lnSpc>
              <a:spcBef>
                <a:spcPts val="0"/>
              </a:spcBef>
              <a:spcAft>
                <a:spcPts val="0"/>
              </a:spcAft>
              <a:buNone/>
            </a:pPr>
            <a:r>
              <a:rPr b="1" lang="en">
                <a:solidFill>
                  <a:schemeClr val="lt1"/>
                </a:solidFill>
                <a:latin typeface="Calibri"/>
                <a:ea typeface="Calibri"/>
                <a:cs typeface="Calibri"/>
                <a:sym typeface="Calibri"/>
              </a:rPr>
              <a:t>Use machine learning to transform complex race variables into easily </a:t>
            </a:r>
            <a:r>
              <a:rPr b="1" lang="en">
                <a:solidFill>
                  <a:schemeClr val="lt1"/>
                </a:solidFill>
                <a:latin typeface="Calibri"/>
                <a:ea typeface="Calibri"/>
                <a:cs typeface="Calibri"/>
                <a:sym typeface="Calibri"/>
              </a:rPr>
              <a:t>digestible</a:t>
            </a:r>
            <a:r>
              <a:rPr b="1" lang="en">
                <a:solidFill>
                  <a:schemeClr val="lt1"/>
                </a:solidFill>
                <a:latin typeface="Calibri"/>
                <a:ea typeface="Calibri"/>
                <a:cs typeface="Calibri"/>
                <a:sym typeface="Calibri"/>
              </a:rPr>
              <a:t> forecasts for team engineers and drivers such that in-race strategic decisions are made with high levels of confidence</a:t>
            </a:r>
            <a:endParaRPr b="1">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6" name="Shape 86"/>
        <p:cNvGrpSpPr/>
        <p:nvPr/>
      </p:nvGrpSpPr>
      <p:grpSpPr>
        <a:xfrm>
          <a:off x="0" y="0"/>
          <a:ext cx="0" cy="0"/>
          <a:chOff x="0" y="0"/>
          <a:chExt cx="0" cy="0"/>
        </a:xfrm>
      </p:grpSpPr>
      <p:sp>
        <p:nvSpPr>
          <p:cNvPr id="87" name="Google Shape;87;p18"/>
          <p:cNvSpPr txBox="1"/>
          <p:nvPr>
            <p:ph type="title"/>
          </p:nvPr>
        </p:nvSpPr>
        <p:spPr>
          <a:xfrm>
            <a:off x="311700" y="376989"/>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chemeClr val="lt1"/>
                </a:solidFill>
              </a:rPr>
              <a:t>Key Decisions and Required Predictions</a:t>
            </a:r>
            <a:endParaRPr b="1" sz="2500">
              <a:solidFill>
                <a:schemeClr val="lt1"/>
              </a:solidFill>
            </a:endParaRPr>
          </a:p>
          <a:p>
            <a:pPr indent="0" lvl="0" marL="0" rtl="0" algn="l">
              <a:spcBef>
                <a:spcPts val="0"/>
              </a:spcBef>
              <a:spcAft>
                <a:spcPts val="0"/>
              </a:spcAft>
              <a:buNone/>
            </a:pPr>
            <a:r>
              <a:t/>
            </a:r>
            <a:endParaRPr/>
          </a:p>
        </p:txBody>
      </p:sp>
      <p:sp>
        <p:nvSpPr>
          <p:cNvPr id="88" name="Google Shape;88;p18"/>
          <p:cNvSpPr txBox="1"/>
          <p:nvPr>
            <p:ph idx="1" type="body"/>
          </p:nvPr>
        </p:nvSpPr>
        <p:spPr>
          <a:xfrm>
            <a:off x="254300" y="1069875"/>
            <a:ext cx="8520600" cy="39612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a:solidFill>
                  <a:schemeClr val="lt1"/>
                </a:solidFill>
              </a:rPr>
              <a:t>The key decisions that we are looking to support are the following:</a:t>
            </a:r>
            <a:endParaRPr>
              <a:solidFill>
                <a:schemeClr val="lt1"/>
              </a:solidFill>
            </a:endParaRPr>
          </a:p>
          <a:p>
            <a:pPr indent="-342900" lvl="0" marL="914400" rtl="0" algn="l">
              <a:lnSpc>
                <a:spcPct val="100000"/>
              </a:lnSpc>
              <a:spcBef>
                <a:spcPts val="0"/>
              </a:spcBef>
              <a:spcAft>
                <a:spcPts val="0"/>
              </a:spcAft>
              <a:buClr>
                <a:schemeClr val="lt1"/>
              </a:buClr>
              <a:buSzPts val="1800"/>
              <a:buChar char="●"/>
            </a:pPr>
            <a:r>
              <a:rPr lang="en">
                <a:solidFill>
                  <a:schemeClr val="lt1"/>
                </a:solidFill>
              </a:rPr>
              <a:t>Pit stop Timing:Identifying when pace is falling</a:t>
            </a:r>
            <a:endParaRPr>
              <a:solidFill>
                <a:schemeClr val="lt1"/>
              </a:solidFill>
            </a:endParaRPr>
          </a:p>
          <a:p>
            <a:pPr indent="-342900" lvl="0" marL="914400" rtl="0" algn="l">
              <a:lnSpc>
                <a:spcPct val="100000"/>
              </a:lnSpc>
              <a:spcBef>
                <a:spcPts val="0"/>
              </a:spcBef>
              <a:spcAft>
                <a:spcPts val="0"/>
              </a:spcAft>
              <a:buClr>
                <a:schemeClr val="lt1"/>
              </a:buClr>
              <a:buSzPts val="1800"/>
              <a:buChar char="●"/>
            </a:pPr>
            <a:r>
              <a:rPr lang="en">
                <a:solidFill>
                  <a:schemeClr val="lt1"/>
                </a:solidFill>
              </a:rPr>
              <a:t>When to schedule pit-stops to minimize total race time?</a:t>
            </a:r>
            <a:endParaRPr>
              <a:solidFill>
                <a:schemeClr val="lt1"/>
              </a:solidFill>
            </a:endParaRPr>
          </a:p>
          <a:p>
            <a:pPr indent="-342900" lvl="0" marL="914400" rtl="0" algn="l">
              <a:lnSpc>
                <a:spcPct val="100000"/>
              </a:lnSpc>
              <a:spcBef>
                <a:spcPts val="0"/>
              </a:spcBef>
              <a:spcAft>
                <a:spcPts val="0"/>
              </a:spcAft>
              <a:buClr>
                <a:schemeClr val="lt1"/>
              </a:buClr>
              <a:buSzPts val="1800"/>
              <a:buChar char="●"/>
            </a:pPr>
            <a:r>
              <a:rPr lang="en">
                <a:solidFill>
                  <a:schemeClr val="lt1"/>
                </a:solidFill>
              </a:rPr>
              <a:t>How can drivers account for environmental conditions such as track temperature, air temperature, humidity, and wind speed during a race to maximize their performance?</a:t>
            </a:r>
            <a:endParaRPr>
              <a:solidFill>
                <a:schemeClr val="lt1"/>
              </a:solidFill>
            </a:endParaRPr>
          </a:p>
          <a:p>
            <a:pPr indent="0" lvl="0" marL="0" rtl="0" algn="l">
              <a:lnSpc>
                <a:spcPct val="100000"/>
              </a:lnSpc>
              <a:spcBef>
                <a:spcPts val="0"/>
              </a:spcBef>
              <a:spcAft>
                <a:spcPts val="0"/>
              </a:spcAft>
              <a:buNone/>
            </a:pPr>
            <a:r>
              <a:t/>
            </a:r>
            <a:endParaRPr>
              <a:solidFill>
                <a:schemeClr val="lt1"/>
              </a:solidFill>
            </a:endParaRPr>
          </a:p>
          <a:p>
            <a:pPr indent="0" lvl="0" marL="0" rtl="0" algn="l">
              <a:lnSpc>
                <a:spcPct val="100000"/>
              </a:lnSpc>
              <a:spcBef>
                <a:spcPts val="0"/>
              </a:spcBef>
              <a:spcAft>
                <a:spcPts val="0"/>
              </a:spcAft>
              <a:buNone/>
            </a:pPr>
            <a:r>
              <a:rPr lang="en">
                <a:solidFill>
                  <a:schemeClr val="lt1"/>
                </a:solidFill>
              </a:rPr>
              <a:t>These decisions will ultimately revolve around the outcome that we are trying to predict:</a:t>
            </a:r>
            <a:endParaRPr>
              <a:solidFill>
                <a:schemeClr val="lt1"/>
              </a:solidFill>
            </a:endParaRPr>
          </a:p>
          <a:p>
            <a:pPr indent="-342900" lvl="0" marL="914400" rtl="0" algn="l">
              <a:lnSpc>
                <a:spcPct val="100000"/>
              </a:lnSpc>
              <a:spcBef>
                <a:spcPts val="0"/>
              </a:spcBef>
              <a:spcAft>
                <a:spcPts val="0"/>
              </a:spcAft>
              <a:buClr>
                <a:schemeClr val="lt1"/>
              </a:buClr>
              <a:buSzPts val="1800"/>
              <a:buChar char="●"/>
            </a:pPr>
            <a:r>
              <a:rPr lang="en">
                <a:solidFill>
                  <a:schemeClr val="lt1"/>
                </a:solidFill>
              </a:rPr>
              <a:t>Expected lap time under varying tire compounds</a:t>
            </a:r>
            <a:endParaRPr>
              <a:solidFill>
                <a:schemeClr val="lt1"/>
              </a:solidFill>
            </a:endParaRPr>
          </a:p>
          <a:p>
            <a:pPr indent="-342900" lvl="0" marL="914400" rtl="0" algn="l">
              <a:lnSpc>
                <a:spcPct val="100000"/>
              </a:lnSpc>
              <a:spcBef>
                <a:spcPts val="0"/>
              </a:spcBef>
              <a:spcAft>
                <a:spcPts val="0"/>
              </a:spcAft>
              <a:buClr>
                <a:schemeClr val="lt1"/>
              </a:buClr>
              <a:buSzPts val="1800"/>
              <a:buChar char="●"/>
            </a:pPr>
            <a:r>
              <a:rPr lang="en">
                <a:solidFill>
                  <a:schemeClr val="lt1"/>
                </a:solidFill>
              </a:rPr>
              <a:t>Lap time variance</a:t>
            </a:r>
            <a:endParaRPr>
              <a:solidFill>
                <a:schemeClr val="lt1"/>
              </a:solidFill>
            </a:endParaRPr>
          </a:p>
          <a:p>
            <a:pPr indent="-342900" lvl="0" marL="914400" rtl="0" algn="l">
              <a:lnSpc>
                <a:spcPct val="100000"/>
              </a:lnSpc>
              <a:spcBef>
                <a:spcPts val="0"/>
              </a:spcBef>
              <a:spcAft>
                <a:spcPts val="0"/>
              </a:spcAft>
              <a:buClr>
                <a:schemeClr val="lt1"/>
              </a:buClr>
              <a:buSzPts val="1800"/>
              <a:buChar char="●"/>
            </a:pPr>
            <a:r>
              <a:rPr lang="en">
                <a:solidFill>
                  <a:schemeClr val="lt1"/>
                </a:solidFill>
              </a:rPr>
              <a:t>Impact of track and weather variables</a:t>
            </a:r>
            <a:endParaRPr>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19"/>
          <p:cNvSpPr txBox="1"/>
          <p:nvPr>
            <p:ph type="title"/>
          </p:nvPr>
        </p:nvSpPr>
        <p:spPr>
          <a:xfrm>
            <a:off x="311700" y="28039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500">
                <a:solidFill>
                  <a:schemeClr val="lt1"/>
                </a:solidFill>
              </a:rPr>
              <a:t>How Predictions Influence Decisions</a:t>
            </a:r>
            <a:endParaRPr b="1" sz="2500">
              <a:solidFill>
                <a:schemeClr val="lt1"/>
              </a:solidFill>
            </a:endParaRPr>
          </a:p>
          <a:p>
            <a:pPr indent="0" lvl="0" marL="0" rtl="0" algn="l">
              <a:spcBef>
                <a:spcPts val="0"/>
              </a:spcBef>
              <a:spcAft>
                <a:spcPts val="0"/>
              </a:spcAft>
              <a:buNone/>
            </a:pPr>
            <a:r>
              <a:t/>
            </a:r>
            <a:endParaRPr/>
          </a:p>
        </p:txBody>
      </p:sp>
      <p:sp>
        <p:nvSpPr>
          <p:cNvPr id="94" name="Google Shape;94;p19"/>
          <p:cNvSpPr txBox="1"/>
          <p:nvPr>
            <p:ph idx="1" type="body"/>
          </p:nvPr>
        </p:nvSpPr>
        <p:spPr>
          <a:xfrm>
            <a:off x="161300" y="717500"/>
            <a:ext cx="8520600" cy="4238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a:solidFill>
                <a:schemeClr val="lt1"/>
              </a:solidFill>
              <a:latin typeface="Calibri"/>
              <a:ea typeface="Calibri"/>
              <a:cs typeface="Calibri"/>
              <a:sym typeface="Calibri"/>
            </a:endParaRPr>
          </a:p>
          <a:p>
            <a:pPr indent="-342900" lvl="0" marL="457200" rtl="0" algn="l">
              <a:spcBef>
                <a:spcPts val="0"/>
              </a:spcBef>
              <a:spcAft>
                <a:spcPts val="0"/>
              </a:spcAft>
              <a:buClr>
                <a:schemeClr val="lt1"/>
              </a:buClr>
              <a:buSzPts val="1800"/>
              <a:buFont typeface="Calibri"/>
              <a:buChar char="●"/>
            </a:pPr>
            <a:r>
              <a:rPr lang="en">
                <a:solidFill>
                  <a:schemeClr val="lt1"/>
                </a:solidFill>
                <a:latin typeface="Calibri"/>
                <a:ea typeface="Calibri"/>
                <a:cs typeface="Calibri"/>
                <a:sym typeface="Calibri"/>
              </a:rPr>
              <a:t>Predict how lap time deteriorates throughout the race to help optimize when drivers should make a trip to the pit-stop.</a:t>
            </a:r>
            <a:endParaRPr>
              <a:solidFill>
                <a:schemeClr val="lt1"/>
              </a:solidFill>
              <a:latin typeface="Calibri"/>
              <a:ea typeface="Calibri"/>
              <a:cs typeface="Calibri"/>
              <a:sym typeface="Calibri"/>
            </a:endParaRPr>
          </a:p>
          <a:p>
            <a:pPr indent="-317500" lvl="1" marL="914400" rtl="0" algn="l">
              <a:spcBef>
                <a:spcPts val="0"/>
              </a:spcBef>
              <a:spcAft>
                <a:spcPts val="0"/>
              </a:spcAft>
              <a:buClr>
                <a:schemeClr val="lt1"/>
              </a:buClr>
              <a:buSzPts val="1400"/>
              <a:buFont typeface="Calibri"/>
              <a:buChar char="○"/>
            </a:pPr>
            <a:r>
              <a:rPr lang="en">
                <a:solidFill>
                  <a:schemeClr val="lt1"/>
                </a:solidFill>
                <a:latin typeface="Calibri"/>
                <a:ea typeface="Calibri"/>
                <a:cs typeface="Calibri"/>
                <a:sym typeface="Calibri"/>
              </a:rPr>
              <a:t>If predicted lap times start slowing more than the pit-stop time we would lose the race, so we should pit.</a:t>
            </a:r>
            <a:endParaRPr>
              <a:solidFill>
                <a:schemeClr val="lt1"/>
              </a:solidFill>
              <a:latin typeface="Calibri"/>
              <a:ea typeface="Calibri"/>
              <a:cs typeface="Calibri"/>
              <a:sym typeface="Calibri"/>
            </a:endParaRPr>
          </a:p>
          <a:p>
            <a:pPr indent="-317500" lvl="1" marL="914400" rtl="0" algn="l">
              <a:spcBef>
                <a:spcPts val="0"/>
              </a:spcBef>
              <a:spcAft>
                <a:spcPts val="0"/>
              </a:spcAft>
              <a:buClr>
                <a:schemeClr val="lt1"/>
              </a:buClr>
              <a:buSzPts val="1400"/>
              <a:buFont typeface="Calibri"/>
              <a:buChar char="○"/>
            </a:pPr>
            <a:r>
              <a:rPr lang="en">
                <a:solidFill>
                  <a:schemeClr val="lt1"/>
                </a:solidFill>
                <a:latin typeface="Calibri"/>
                <a:ea typeface="Calibri"/>
                <a:cs typeface="Calibri"/>
                <a:sym typeface="Calibri"/>
              </a:rPr>
              <a:t>If predicted pace suggests we will hit traffic later, we pit early to avoid getting stuck. </a:t>
            </a:r>
            <a:endParaRPr>
              <a:solidFill>
                <a:schemeClr val="lt1"/>
              </a:solidFill>
              <a:latin typeface="Calibri"/>
              <a:ea typeface="Calibri"/>
              <a:cs typeface="Calibri"/>
              <a:sym typeface="Calibri"/>
            </a:endParaRPr>
          </a:p>
          <a:p>
            <a:pPr indent="-342900" lvl="0" marL="457200" rtl="0" algn="l">
              <a:spcBef>
                <a:spcPts val="0"/>
              </a:spcBef>
              <a:spcAft>
                <a:spcPts val="0"/>
              </a:spcAft>
              <a:buClr>
                <a:schemeClr val="lt1"/>
              </a:buClr>
              <a:buSzPts val="1800"/>
              <a:buFont typeface="Calibri"/>
              <a:buChar char="●"/>
            </a:pPr>
            <a:r>
              <a:rPr lang="en">
                <a:solidFill>
                  <a:schemeClr val="lt1"/>
                </a:solidFill>
                <a:latin typeface="Calibri"/>
                <a:ea typeface="Calibri"/>
                <a:cs typeface="Calibri"/>
                <a:sym typeface="Calibri"/>
              </a:rPr>
              <a:t>How hard should drivers push on each lap?</a:t>
            </a:r>
            <a:endParaRPr>
              <a:solidFill>
                <a:schemeClr val="lt1"/>
              </a:solidFill>
              <a:latin typeface="Calibri"/>
              <a:ea typeface="Calibri"/>
              <a:cs typeface="Calibri"/>
              <a:sym typeface="Calibri"/>
            </a:endParaRPr>
          </a:p>
          <a:p>
            <a:pPr indent="-317500" lvl="1" marL="914400" rtl="0" algn="l">
              <a:spcBef>
                <a:spcPts val="0"/>
              </a:spcBef>
              <a:spcAft>
                <a:spcPts val="0"/>
              </a:spcAft>
              <a:buClr>
                <a:schemeClr val="lt1"/>
              </a:buClr>
              <a:buSzPts val="1400"/>
              <a:buFont typeface="Calibri"/>
              <a:buChar char="○"/>
            </a:pPr>
            <a:r>
              <a:rPr lang="en">
                <a:solidFill>
                  <a:schemeClr val="lt1"/>
                </a:solidFill>
                <a:latin typeface="Calibri"/>
                <a:ea typeface="Calibri"/>
                <a:cs typeface="Calibri"/>
                <a:sym typeface="Calibri"/>
              </a:rPr>
              <a:t>If predicted lap-time variation increases, then the driver should stabilize pace.</a:t>
            </a:r>
            <a:endParaRPr>
              <a:solidFill>
                <a:schemeClr val="lt1"/>
              </a:solidFill>
              <a:latin typeface="Calibri"/>
              <a:ea typeface="Calibri"/>
              <a:cs typeface="Calibri"/>
              <a:sym typeface="Calibri"/>
            </a:endParaRPr>
          </a:p>
          <a:p>
            <a:pPr indent="-317500" lvl="1" marL="914400" rtl="0" algn="l">
              <a:spcBef>
                <a:spcPts val="0"/>
              </a:spcBef>
              <a:spcAft>
                <a:spcPts val="0"/>
              </a:spcAft>
              <a:buClr>
                <a:schemeClr val="lt1"/>
              </a:buClr>
              <a:buSzPts val="1400"/>
              <a:buFont typeface="Calibri"/>
              <a:buChar char="○"/>
            </a:pPr>
            <a:r>
              <a:rPr lang="en">
                <a:solidFill>
                  <a:schemeClr val="lt1"/>
                </a:solidFill>
                <a:latin typeface="Calibri"/>
                <a:ea typeface="Calibri"/>
                <a:cs typeface="Calibri"/>
                <a:sym typeface="Calibri"/>
              </a:rPr>
              <a:t>If predicted top-speed indicates a better straight-line pace, we can be aggressive with overtaking attempts.</a:t>
            </a:r>
            <a:endParaRPr>
              <a:solidFill>
                <a:schemeClr val="lt1"/>
              </a:solidFill>
              <a:latin typeface="Calibri"/>
              <a:ea typeface="Calibri"/>
              <a:cs typeface="Calibri"/>
              <a:sym typeface="Calibri"/>
            </a:endParaRPr>
          </a:p>
          <a:p>
            <a:pPr indent="-342900" lvl="0" marL="457200" rtl="0" algn="l">
              <a:spcBef>
                <a:spcPts val="0"/>
              </a:spcBef>
              <a:spcAft>
                <a:spcPts val="0"/>
              </a:spcAft>
              <a:buClr>
                <a:schemeClr val="lt1"/>
              </a:buClr>
              <a:buSzPts val="1800"/>
              <a:buFont typeface="Calibri"/>
              <a:buChar char="●"/>
            </a:pPr>
            <a:r>
              <a:rPr lang="en">
                <a:solidFill>
                  <a:schemeClr val="lt1"/>
                </a:solidFill>
                <a:latin typeface="Calibri"/>
                <a:ea typeface="Calibri"/>
                <a:cs typeface="Calibri"/>
                <a:sym typeface="Calibri"/>
              </a:rPr>
              <a:t>How can we account for weather?</a:t>
            </a:r>
            <a:endParaRPr>
              <a:solidFill>
                <a:schemeClr val="lt1"/>
              </a:solidFill>
              <a:latin typeface="Calibri"/>
              <a:ea typeface="Calibri"/>
              <a:cs typeface="Calibri"/>
              <a:sym typeface="Calibri"/>
            </a:endParaRPr>
          </a:p>
          <a:p>
            <a:pPr indent="-317500" lvl="1" marL="914400" rtl="0" algn="l">
              <a:spcBef>
                <a:spcPts val="0"/>
              </a:spcBef>
              <a:spcAft>
                <a:spcPts val="0"/>
              </a:spcAft>
              <a:buClr>
                <a:schemeClr val="lt1"/>
              </a:buClr>
              <a:buSzPts val="1400"/>
              <a:buFont typeface="Calibri"/>
              <a:buChar char="○"/>
            </a:pPr>
            <a:r>
              <a:rPr lang="en">
                <a:solidFill>
                  <a:schemeClr val="lt1"/>
                </a:solidFill>
                <a:latin typeface="Calibri"/>
                <a:ea typeface="Calibri"/>
                <a:cs typeface="Calibri"/>
                <a:sym typeface="Calibri"/>
              </a:rPr>
              <a:t>If the weather conditions change during race, how will it affect the lap time.</a:t>
            </a:r>
            <a:endParaRPr>
              <a:solidFill>
                <a:schemeClr val="lt1"/>
              </a:solidFill>
              <a:latin typeface="Calibri"/>
              <a:ea typeface="Calibri"/>
              <a:cs typeface="Calibri"/>
              <a:sym typeface="Calibri"/>
            </a:endParaRPr>
          </a:p>
          <a:p>
            <a:pPr indent="-317500" lvl="1" marL="914400" rtl="0" algn="l">
              <a:spcBef>
                <a:spcPts val="0"/>
              </a:spcBef>
              <a:spcAft>
                <a:spcPts val="0"/>
              </a:spcAft>
              <a:buClr>
                <a:schemeClr val="lt1"/>
              </a:buClr>
              <a:buSzPts val="1400"/>
              <a:buFont typeface="Calibri"/>
              <a:buChar char="○"/>
            </a:pPr>
            <a:r>
              <a:rPr lang="en">
                <a:solidFill>
                  <a:schemeClr val="lt1"/>
                </a:solidFill>
                <a:latin typeface="Calibri"/>
                <a:ea typeface="Calibri"/>
                <a:cs typeface="Calibri"/>
                <a:sym typeface="Calibri"/>
              </a:rPr>
              <a:t>Faster predicted lap -&gt; attempt undercut</a:t>
            </a:r>
            <a:endParaRPr>
              <a:solidFill>
                <a:schemeClr val="lt1"/>
              </a:solidFill>
              <a:latin typeface="Calibri"/>
              <a:ea typeface="Calibri"/>
              <a:cs typeface="Calibri"/>
              <a:sym typeface="Calibri"/>
            </a:endParaRPr>
          </a:p>
          <a:p>
            <a:pPr indent="-317500" lvl="1" marL="914400" rtl="0" algn="l">
              <a:spcBef>
                <a:spcPts val="0"/>
              </a:spcBef>
              <a:spcAft>
                <a:spcPts val="0"/>
              </a:spcAft>
              <a:buClr>
                <a:schemeClr val="lt1"/>
              </a:buClr>
              <a:buSzPts val="1400"/>
              <a:buFont typeface="Calibri"/>
              <a:buChar char="○"/>
            </a:pPr>
            <a:r>
              <a:rPr lang="en">
                <a:solidFill>
                  <a:schemeClr val="lt1"/>
                </a:solidFill>
                <a:latin typeface="Calibri"/>
                <a:ea typeface="Calibri"/>
                <a:cs typeface="Calibri"/>
                <a:sym typeface="Calibri"/>
              </a:rPr>
              <a:t>Slower predicted lap -&gt; defend/change plan</a:t>
            </a:r>
            <a:endParaRPr>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Google Shape;9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Overview of Data</a:t>
            </a:r>
            <a:endParaRPr b="1">
              <a:solidFill>
                <a:schemeClr val="lt1"/>
              </a:solidFill>
            </a:endParaRPr>
          </a:p>
        </p:txBody>
      </p:sp>
      <p:sp>
        <p:nvSpPr>
          <p:cNvPr id="100" name="Google Shape;100;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lt1"/>
              </a:buClr>
              <a:buSzPts val="1800"/>
              <a:buFont typeface="Calibri"/>
              <a:buChar char="●"/>
            </a:pPr>
            <a:r>
              <a:rPr lang="en">
                <a:solidFill>
                  <a:schemeClr val="lt1"/>
                </a:solidFill>
                <a:latin typeface="Calibri"/>
                <a:ea typeface="Calibri"/>
                <a:cs typeface="Calibri"/>
                <a:sym typeface="Calibri"/>
              </a:rPr>
              <a:t>Data Source: Collected lap-level data for </a:t>
            </a:r>
            <a:r>
              <a:rPr b="1" lang="en">
                <a:solidFill>
                  <a:schemeClr val="lt1"/>
                </a:solidFill>
                <a:latin typeface="Calibri"/>
                <a:ea typeface="Calibri"/>
                <a:cs typeface="Calibri"/>
                <a:sym typeface="Calibri"/>
              </a:rPr>
              <a:t>2022 and 2023</a:t>
            </a:r>
            <a:r>
              <a:rPr lang="en">
                <a:solidFill>
                  <a:schemeClr val="lt1"/>
                </a:solidFill>
                <a:latin typeface="Calibri"/>
                <a:ea typeface="Calibri"/>
                <a:cs typeface="Calibri"/>
                <a:sym typeface="Calibri"/>
              </a:rPr>
              <a:t> using the </a:t>
            </a:r>
            <a:r>
              <a:rPr b="1" lang="en">
                <a:solidFill>
                  <a:schemeClr val="lt1"/>
                </a:solidFill>
                <a:latin typeface="Calibri"/>
                <a:ea typeface="Calibri"/>
                <a:cs typeface="Calibri"/>
                <a:sym typeface="Calibri"/>
              </a:rPr>
              <a:t>FastF1 API</a:t>
            </a:r>
            <a:r>
              <a:rPr lang="en">
                <a:solidFill>
                  <a:schemeClr val="lt1"/>
                </a:solidFill>
                <a:latin typeface="Calibri"/>
                <a:ea typeface="Calibri"/>
                <a:cs typeface="Calibri"/>
                <a:sym typeface="Calibri"/>
              </a:rPr>
              <a:t>.</a:t>
            </a:r>
            <a:endParaRPr>
              <a:solidFill>
                <a:schemeClr val="lt1"/>
              </a:solidFill>
              <a:latin typeface="Calibri"/>
              <a:ea typeface="Calibri"/>
              <a:cs typeface="Calibri"/>
              <a:sym typeface="Calibri"/>
            </a:endParaRPr>
          </a:p>
          <a:p>
            <a:pPr indent="0" lvl="0" marL="457200" rtl="0" algn="l">
              <a:lnSpc>
                <a:spcPct val="100000"/>
              </a:lnSpc>
              <a:spcBef>
                <a:spcPts val="0"/>
              </a:spcBef>
              <a:spcAft>
                <a:spcPts val="0"/>
              </a:spcAft>
              <a:buNone/>
            </a:pPr>
            <a:r>
              <a:t/>
            </a:r>
            <a:endParaRPr>
              <a:solidFill>
                <a:schemeClr val="lt1"/>
              </a:solidFill>
              <a:latin typeface="Calibri"/>
              <a:ea typeface="Calibri"/>
              <a:cs typeface="Calibri"/>
              <a:sym typeface="Calibri"/>
            </a:endParaRPr>
          </a:p>
          <a:p>
            <a:pPr indent="-342900" lvl="0" marL="457200" rtl="0" algn="l">
              <a:spcBef>
                <a:spcPts val="0"/>
              </a:spcBef>
              <a:spcAft>
                <a:spcPts val="0"/>
              </a:spcAft>
              <a:buClr>
                <a:schemeClr val="lt1"/>
              </a:buClr>
              <a:buSzPts val="1800"/>
              <a:buFont typeface="Calibri"/>
              <a:buChar char="●"/>
            </a:pPr>
            <a:r>
              <a:rPr b="1" lang="en">
                <a:solidFill>
                  <a:schemeClr val="lt1"/>
                </a:solidFill>
                <a:latin typeface="Calibri"/>
                <a:ea typeface="Calibri"/>
                <a:cs typeface="Calibri"/>
                <a:sym typeface="Calibri"/>
              </a:rPr>
              <a:t>47,033 total laps</a:t>
            </a:r>
            <a:r>
              <a:rPr lang="en">
                <a:solidFill>
                  <a:schemeClr val="lt1"/>
                </a:solidFill>
                <a:latin typeface="Calibri"/>
                <a:ea typeface="Calibri"/>
                <a:cs typeface="Calibri"/>
                <a:sym typeface="Calibri"/>
              </a:rPr>
              <a:t> across 2 seasons (2022: 23,050 laps, 2023: 23,983 laps)</a:t>
            </a:r>
            <a:endParaRPr>
              <a:solidFill>
                <a:schemeClr val="lt1"/>
              </a:solidFill>
              <a:latin typeface="Calibri"/>
              <a:ea typeface="Calibri"/>
              <a:cs typeface="Calibri"/>
              <a:sym typeface="Calibri"/>
            </a:endParaRPr>
          </a:p>
          <a:p>
            <a:pPr indent="0" lvl="0" marL="457200" rtl="0" algn="l">
              <a:spcBef>
                <a:spcPts val="0"/>
              </a:spcBef>
              <a:spcAft>
                <a:spcPts val="0"/>
              </a:spcAft>
              <a:buNone/>
            </a:pPr>
            <a:r>
              <a:t/>
            </a:r>
            <a:endParaRPr>
              <a:solidFill>
                <a:schemeClr val="lt1"/>
              </a:solidFill>
              <a:latin typeface="Calibri"/>
              <a:ea typeface="Calibri"/>
              <a:cs typeface="Calibri"/>
              <a:sym typeface="Calibri"/>
            </a:endParaRPr>
          </a:p>
          <a:p>
            <a:pPr indent="-342900" lvl="0" marL="457200" rtl="0" algn="l">
              <a:spcBef>
                <a:spcPts val="0"/>
              </a:spcBef>
              <a:spcAft>
                <a:spcPts val="0"/>
              </a:spcAft>
              <a:buClr>
                <a:schemeClr val="lt1"/>
              </a:buClr>
              <a:buSzPts val="1800"/>
              <a:buFont typeface="Calibri"/>
              <a:buChar char="●"/>
            </a:pPr>
            <a:r>
              <a:rPr b="1" lang="en">
                <a:solidFill>
                  <a:schemeClr val="lt1"/>
                </a:solidFill>
                <a:latin typeface="Calibri"/>
                <a:ea typeface="Calibri"/>
                <a:cs typeface="Calibri"/>
                <a:sym typeface="Calibri"/>
              </a:rPr>
              <a:t>44 Grand Prix races</a:t>
            </a:r>
            <a:r>
              <a:rPr lang="en">
                <a:solidFill>
                  <a:schemeClr val="lt1"/>
                </a:solidFill>
                <a:latin typeface="Calibri"/>
                <a:ea typeface="Calibri"/>
                <a:cs typeface="Calibri"/>
                <a:sym typeface="Calibri"/>
              </a:rPr>
              <a:t> (22 per season)</a:t>
            </a:r>
            <a:endParaRPr>
              <a:solidFill>
                <a:schemeClr val="lt1"/>
              </a:solidFill>
              <a:latin typeface="Calibri"/>
              <a:ea typeface="Calibri"/>
              <a:cs typeface="Calibri"/>
              <a:sym typeface="Calibri"/>
            </a:endParaRPr>
          </a:p>
          <a:p>
            <a:pPr indent="0" lvl="0" marL="0" rtl="0" algn="l">
              <a:spcBef>
                <a:spcPts val="0"/>
              </a:spcBef>
              <a:spcAft>
                <a:spcPts val="0"/>
              </a:spcAft>
              <a:buNone/>
            </a:pPr>
            <a:r>
              <a:t/>
            </a:r>
            <a:endParaRPr sz="1400">
              <a:solidFill>
                <a:schemeClr val="lt1"/>
              </a:solidFill>
              <a:highlight>
                <a:srgbClr val="181818"/>
              </a:highlight>
              <a:latin typeface="Calibri"/>
              <a:ea typeface="Calibri"/>
              <a:cs typeface="Calibri"/>
              <a:sym typeface="Calibri"/>
            </a:endParaRPr>
          </a:p>
          <a:p>
            <a:pPr indent="-342900" lvl="0" marL="457200" rtl="0" algn="l">
              <a:spcBef>
                <a:spcPts val="0"/>
              </a:spcBef>
              <a:spcAft>
                <a:spcPts val="0"/>
              </a:spcAft>
              <a:buClr>
                <a:schemeClr val="lt1"/>
              </a:buClr>
              <a:buSzPts val="1800"/>
              <a:buFont typeface="Calibri"/>
              <a:buChar char="●"/>
            </a:pPr>
            <a:r>
              <a:rPr lang="en">
                <a:solidFill>
                  <a:schemeClr val="lt1"/>
                </a:solidFill>
                <a:latin typeface="Calibri"/>
                <a:ea typeface="Calibri"/>
                <a:cs typeface="Calibri"/>
                <a:sym typeface="Calibri"/>
              </a:rPr>
              <a:t>31 Features including:</a:t>
            </a:r>
            <a:endParaRPr>
              <a:solidFill>
                <a:schemeClr val="lt1"/>
              </a:solidFill>
              <a:latin typeface="Calibri"/>
              <a:ea typeface="Calibri"/>
              <a:cs typeface="Calibri"/>
              <a:sym typeface="Calibri"/>
            </a:endParaRPr>
          </a:p>
          <a:p>
            <a:pPr indent="-317500" lvl="1" marL="914400" rtl="0" algn="l">
              <a:spcBef>
                <a:spcPts val="0"/>
              </a:spcBef>
              <a:spcAft>
                <a:spcPts val="0"/>
              </a:spcAft>
              <a:buClr>
                <a:schemeClr val="lt1"/>
              </a:buClr>
              <a:buSzPts val="1400"/>
              <a:buFont typeface="Calibri"/>
              <a:buChar char="○"/>
            </a:pPr>
            <a:r>
              <a:rPr lang="en">
                <a:solidFill>
                  <a:schemeClr val="lt1"/>
                </a:solidFill>
                <a:latin typeface="Calibri"/>
                <a:ea typeface="Calibri"/>
                <a:cs typeface="Calibri"/>
                <a:sym typeface="Calibri"/>
              </a:rPr>
              <a:t>Tire Data: compound, tire life, stint number</a:t>
            </a:r>
            <a:endParaRPr>
              <a:solidFill>
                <a:schemeClr val="lt1"/>
              </a:solidFill>
              <a:latin typeface="Calibri"/>
              <a:ea typeface="Calibri"/>
              <a:cs typeface="Calibri"/>
              <a:sym typeface="Calibri"/>
            </a:endParaRPr>
          </a:p>
          <a:p>
            <a:pPr indent="-317500" lvl="1" marL="914400" rtl="0" algn="l">
              <a:spcBef>
                <a:spcPts val="0"/>
              </a:spcBef>
              <a:spcAft>
                <a:spcPts val="0"/>
              </a:spcAft>
              <a:buClr>
                <a:schemeClr val="lt1"/>
              </a:buClr>
              <a:buSzPts val="1400"/>
              <a:buFont typeface="Calibri"/>
              <a:buChar char="○"/>
            </a:pPr>
            <a:r>
              <a:rPr lang="en">
                <a:solidFill>
                  <a:schemeClr val="lt1"/>
                </a:solidFill>
                <a:latin typeface="Calibri"/>
                <a:ea typeface="Calibri"/>
                <a:cs typeface="Calibri"/>
                <a:sym typeface="Calibri"/>
              </a:rPr>
              <a:t>Race Context: lap number, position, pit stops, track status</a:t>
            </a:r>
            <a:endParaRPr>
              <a:solidFill>
                <a:schemeClr val="lt1"/>
              </a:solidFill>
              <a:latin typeface="Calibri"/>
              <a:ea typeface="Calibri"/>
              <a:cs typeface="Calibri"/>
              <a:sym typeface="Calibri"/>
            </a:endParaRPr>
          </a:p>
          <a:p>
            <a:pPr indent="-317500" lvl="1" marL="914400" rtl="0" algn="l">
              <a:spcBef>
                <a:spcPts val="0"/>
              </a:spcBef>
              <a:spcAft>
                <a:spcPts val="0"/>
              </a:spcAft>
              <a:buClr>
                <a:schemeClr val="lt1"/>
              </a:buClr>
              <a:buSzPts val="1400"/>
              <a:buFont typeface="Calibri"/>
              <a:buChar char="○"/>
            </a:pPr>
            <a:r>
              <a:rPr lang="en">
                <a:solidFill>
                  <a:schemeClr val="lt1"/>
                </a:solidFill>
                <a:latin typeface="Calibri"/>
                <a:ea typeface="Calibri"/>
                <a:cs typeface="Calibri"/>
                <a:sym typeface="Calibri"/>
              </a:rPr>
              <a:t>Weather: air temp, track temp, humidity, wind speed, pressure</a:t>
            </a:r>
            <a:endParaRPr>
              <a:solidFill>
                <a:schemeClr val="lt1"/>
              </a:solidFill>
              <a:latin typeface="Calibri"/>
              <a:ea typeface="Calibri"/>
              <a:cs typeface="Calibri"/>
              <a:sym typeface="Calibri"/>
            </a:endParaRPr>
          </a:p>
          <a:p>
            <a:pPr indent="-317500" lvl="1" marL="914400" rtl="0" algn="l">
              <a:spcBef>
                <a:spcPts val="0"/>
              </a:spcBef>
              <a:spcAft>
                <a:spcPts val="0"/>
              </a:spcAft>
              <a:buClr>
                <a:schemeClr val="lt1"/>
              </a:buClr>
              <a:buSzPts val="1400"/>
              <a:buFont typeface="Calibri"/>
              <a:buChar char="○"/>
            </a:pPr>
            <a:r>
              <a:rPr lang="en">
                <a:solidFill>
                  <a:schemeClr val="lt1"/>
                </a:solidFill>
                <a:latin typeface="Calibri"/>
                <a:ea typeface="Calibri"/>
                <a:cs typeface="Calibri"/>
                <a:sym typeface="Calibri"/>
              </a:rPr>
              <a:t>Performance: lap times, sector times, speed</a:t>
            </a:r>
            <a:endParaRPr>
              <a:solidFill>
                <a:schemeClr val="lt1"/>
              </a:solidFill>
              <a:latin typeface="Calibri"/>
              <a:ea typeface="Calibri"/>
              <a:cs typeface="Calibri"/>
              <a:sym typeface="Calibri"/>
            </a:endParaRPr>
          </a:p>
          <a:p>
            <a:pPr indent="0" lvl="0" marL="0" rtl="0" algn="l">
              <a:spcBef>
                <a:spcPts val="0"/>
              </a:spcBef>
              <a:spcAft>
                <a:spcPts val="0"/>
              </a:spcAft>
              <a:buNone/>
            </a:pPr>
            <a:r>
              <a:t/>
            </a:r>
            <a:endParaRPr>
              <a:solidFill>
                <a:schemeClr val="lt1"/>
              </a:solidFill>
              <a:latin typeface="Calibri"/>
              <a:ea typeface="Calibri"/>
              <a:cs typeface="Calibri"/>
              <a:sym typeface="Calibri"/>
            </a:endParaRPr>
          </a:p>
          <a:p>
            <a:pPr indent="0" lvl="0" marL="0" rtl="0" algn="l">
              <a:spcBef>
                <a:spcPts val="0"/>
              </a:spcBef>
              <a:spcAft>
                <a:spcPts val="0"/>
              </a:spcAft>
              <a:buNone/>
            </a:pPr>
            <a:r>
              <a:t/>
            </a:r>
            <a:endParaRPr>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4" name="Shape 104"/>
        <p:cNvGrpSpPr/>
        <p:nvPr/>
      </p:nvGrpSpPr>
      <p:grpSpPr>
        <a:xfrm>
          <a:off x="0" y="0"/>
          <a:ext cx="0" cy="0"/>
          <a:chOff x="0" y="0"/>
          <a:chExt cx="0" cy="0"/>
        </a:xfrm>
      </p:grpSpPr>
      <p:sp>
        <p:nvSpPr>
          <p:cNvPr id="105" name="Google Shape;105;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EDA</a:t>
            </a:r>
            <a:endParaRPr b="1">
              <a:solidFill>
                <a:schemeClr val="lt1"/>
              </a:solidFill>
            </a:endParaRPr>
          </a:p>
        </p:txBody>
      </p:sp>
      <p:sp>
        <p:nvSpPr>
          <p:cNvPr id="106" name="Google Shape;106;p21"/>
          <p:cNvSpPr txBox="1"/>
          <p:nvPr>
            <p:ph idx="1" type="body"/>
          </p:nvPr>
        </p:nvSpPr>
        <p:spPr>
          <a:xfrm>
            <a:off x="311700" y="1152475"/>
            <a:ext cx="8520600" cy="3817800"/>
          </a:xfrm>
          <a:prstGeom prst="rect">
            <a:avLst/>
          </a:prstGeom>
        </p:spPr>
        <p:txBody>
          <a:bodyPr anchorCtr="0" anchor="t" bIns="91425" lIns="91425" spcFirstLastPara="1" rIns="91425" wrap="square" tIns="91425">
            <a:normAutofit lnSpcReduction="10000"/>
          </a:bodyPr>
          <a:lstStyle/>
          <a:p>
            <a:pPr indent="-342900" lvl="0" marL="457200" rtl="0" algn="l">
              <a:lnSpc>
                <a:spcPct val="100000"/>
              </a:lnSpc>
              <a:spcBef>
                <a:spcPts val="0"/>
              </a:spcBef>
              <a:spcAft>
                <a:spcPts val="0"/>
              </a:spcAft>
              <a:buClr>
                <a:schemeClr val="lt1"/>
              </a:buClr>
              <a:buSzPts val="1800"/>
              <a:buFont typeface="Calibri"/>
              <a:buChar char="●"/>
            </a:pPr>
            <a:r>
              <a:rPr lang="en">
                <a:solidFill>
                  <a:schemeClr val="lt1"/>
                </a:solidFill>
                <a:latin typeface="Calibri"/>
                <a:ea typeface="Calibri"/>
                <a:cs typeface="Calibri"/>
                <a:sym typeface="Calibri"/>
              </a:rPr>
              <a:t>Missing Data Analysis</a:t>
            </a:r>
            <a:endParaRPr>
              <a:solidFill>
                <a:schemeClr val="lt1"/>
              </a:solidFill>
              <a:latin typeface="Calibri"/>
              <a:ea typeface="Calibri"/>
              <a:cs typeface="Calibri"/>
              <a:sym typeface="Calibri"/>
            </a:endParaRPr>
          </a:p>
          <a:p>
            <a:pPr indent="-317500" lvl="1" marL="914400" rtl="0" algn="l">
              <a:lnSpc>
                <a:spcPct val="100000"/>
              </a:lnSpc>
              <a:spcBef>
                <a:spcPts val="0"/>
              </a:spcBef>
              <a:spcAft>
                <a:spcPts val="0"/>
              </a:spcAft>
              <a:buClr>
                <a:schemeClr val="lt1"/>
              </a:buClr>
              <a:buSzPts val="1400"/>
              <a:buFont typeface="Calibri"/>
              <a:buChar char="○"/>
            </a:pPr>
            <a:r>
              <a:rPr lang="en">
                <a:solidFill>
                  <a:schemeClr val="lt1"/>
                </a:solidFill>
                <a:latin typeface="Calibri"/>
                <a:ea typeface="Calibri"/>
                <a:cs typeface="Calibri"/>
                <a:sym typeface="Calibri"/>
              </a:rPr>
              <a:t>sector_1_times: ~ 1.75%</a:t>
            </a:r>
            <a:endParaRPr>
              <a:solidFill>
                <a:schemeClr val="lt1"/>
              </a:solidFill>
              <a:latin typeface="Calibri"/>
              <a:ea typeface="Calibri"/>
              <a:cs typeface="Calibri"/>
              <a:sym typeface="Calibri"/>
            </a:endParaRPr>
          </a:p>
          <a:p>
            <a:pPr indent="-317500" lvl="1" marL="914400" rtl="0" algn="l">
              <a:lnSpc>
                <a:spcPct val="100000"/>
              </a:lnSpc>
              <a:spcBef>
                <a:spcPts val="0"/>
              </a:spcBef>
              <a:spcAft>
                <a:spcPts val="0"/>
              </a:spcAft>
              <a:buClr>
                <a:schemeClr val="lt1"/>
              </a:buClr>
              <a:buSzPts val="1400"/>
              <a:buFont typeface="Calibri"/>
              <a:buChar char="○"/>
            </a:pPr>
            <a:r>
              <a:rPr lang="en">
                <a:solidFill>
                  <a:schemeClr val="lt1"/>
                </a:solidFill>
                <a:latin typeface="Calibri"/>
                <a:ea typeface="Calibri"/>
                <a:cs typeface="Calibri"/>
                <a:sym typeface="Calibri"/>
              </a:rPr>
              <a:t>tyre_life: ~ 1%</a:t>
            </a:r>
            <a:endParaRPr>
              <a:solidFill>
                <a:schemeClr val="lt1"/>
              </a:solidFill>
              <a:latin typeface="Calibri"/>
              <a:ea typeface="Calibri"/>
              <a:cs typeface="Calibri"/>
              <a:sym typeface="Calibri"/>
            </a:endParaRPr>
          </a:p>
          <a:p>
            <a:pPr indent="-317500" lvl="1" marL="914400" rtl="0" algn="l">
              <a:lnSpc>
                <a:spcPct val="100000"/>
              </a:lnSpc>
              <a:spcBef>
                <a:spcPts val="0"/>
              </a:spcBef>
              <a:spcAft>
                <a:spcPts val="0"/>
              </a:spcAft>
              <a:buClr>
                <a:schemeClr val="lt1"/>
              </a:buClr>
              <a:buSzPts val="1400"/>
              <a:buFont typeface="Calibri"/>
              <a:buChar char="○"/>
            </a:pPr>
            <a:r>
              <a:rPr lang="en">
                <a:solidFill>
                  <a:schemeClr val="lt1"/>
                </a:solidFill>
                <a:latin typeface="Calibri"/>
                <a:ea typeface="Calibri"/>
                <a:cs typeface="Calibri"/>
                <a:sym typeface="Calibri"/>
              </a:rPr>
              <a:t>compound ~ 0.7%</a:t>
            </a:r>
            <a:endParaRPr>
              <a:solidFill>
                <a:schemeClr val="lt1"/>
              </a:solidFill>
              <a:latin typeface="Calibri"/>
              <a:ea typeface="Calibri"/>
              <a:cs typeface="Calibri"/>
              <a:sym typeface="Calibri"/>
            </a:endParaRPr>
          </a:p>
          <a:p>
            <a:pPr indent="0" lvl="0" marL="914400" rtl="0" algn="l">
              <a:lnSpc>
                <a:spcPct val="100000"/>
              </a:lnSpc>
              <a:spcBef>
                <a:spcPts val="0"/>
              </a:spcBef>
              <a:spcAft>
                <a:spcPts val="0"/>
              </a:spcAft>
              <a:buNone/>
            </a:pPr>
            <a:r>
              <a:t/>
            </a:r>
            <a:endParaRPr>
              <a:solidFill>
                <a:schemeClr val="lt1"/>
              </a:solidFill>
              <a:latin typeface="Calibri"/>
              <a:ea typeface="Calibri"/>
              <a:cs typeface="Calibri"/>
              <a:sym typeface="Calibri"/>
            </a:endParaRPr>
          </a:p>
          <a:p>
            <a:pPr indent="-342900" lvl="0" marL="457200" rtl="0" algn="l">
              <a:lnSpc>
                <a:spcPct val="100000"/>
              </a:lnSpc>
              <a:spcBef>
                <a:spcPts val="0"/>
              </a:spcBef>
              <a:spcAft>
                <a:spcPts val="0"/>
              </a:spcAft>
              <a:buClr>
                <a:schemeClr val="lt1"/>
              </a:buClr>
              <a:buSzPts val="1800"/>
              <a:buFont typeface="Calibri"/>
              <a:buChar char="●"/>
            </a:pPr>
            <a:r>
              <a:rPr lang="en">
                <a:solidFill>
                  <a:schemeClr val="lt1"/>
                </a:solidFill>
                <a:latin typeface="Calibri"/>
                <a:ea typeface="Calibri"/>
                <a:cs typeface="Calibri"/>
                <a:sym typeface="Calibri"/>
              </a:rPr>
              <a:t>Handling Missing Data:</a:t>
            </a:r>
            <a:endParaRPr>
              <a:solidFill>
                <a:schemeClr val="lt1"/>
              </a:solidFill>
              <a:latin typeface="Calibri"/>
              <a:ea typeface="Calibri"/>
              <a:cs typeface="Calibri"/>
              <a:sym typeface="Calibri"/>
            </a:endParaRPr>
          </a:p>
          <a:p>
            <a:pPr indent="-317500" lvl="1" marL="914400" rtl="0" algn="l">
              <a:lnSpc>
                <a:spcPct val="100000"/>
              </a:lnSpc>
              <a:spcBef>
                <a:spcPts val="0"/>
              </a:spcBef>
              <a:spcAft>
                <a:spcPts val="0"/>
              </a:spcAft>
              <a:buClr>
                <a:schemeClr val="lt1"/>
              </a:buClr>
              <a:buSzPts val="1400"/>
              <a:buFont typeface="Calibri"/>
              <a:buChar char="○"/>
            </a:pPr>
            <a:r>
              <a:rPr lang="en">
                <a:solidFill>
                  <a:schemeClr val="lt1"/>
                </a:solidFill>
                <a:latin typeface="Calibri"/>
                <a:ea typeface="Calibri"/>
                <a:cs typeface="Calibri"/>
                <a:sym typeface="Calibri"/>
              </a:rPr>
              <a:t>Numeric Features: Filled with median value</a:t>
            </a:r>
            <a:endParaRPr>
              <a:solidFill>
                <a:schemeClr val="lt1"/>
              </a:solidFill>
              <a:latin typeface="Calibri"/>
              <a:ea typeface="Calibri"/>
              <a:cs typeface="Calibri"/>
              <a:sym typeface="Calibri"/>
            </a:endParaRPr>
          </a:p>
          <a:p>
            <a:pPr indent="-317500" lvl="1" marL="914400" rtl="0" algn="l">
              <a:lnSpc>
                <a:spcPct val="100000"/>
              </a:lnSpc>
              <a:spcBef>
                <a:spcPts val="0"/>
              </a:spcBef>
              <a:spcAft>
                <a:spcPts val="0"/>
              </a:spcAft>
              <a:buClr>
                <a:schemeClr val="lt1"/>
              </a:buClr>
              <a:buSzPts val="1400"/>
              <a:buFont typeface="Calibri"/>
              <a:buChar char="○"/>
            </a:pPr>
            <a:r>
              <a:rPr lang="en">
                <a:solidFill>
                  <a:schemeClr val="lt1"/>
                </a:solidFill>
                <a:latin typeface="Calibri"/>
                <a:ea typeface="Calibri"/>
                <a:cs typeface="Calibri"/>
                <a:sym typeface="Calibri"/>
              </a:rPr>
              <a:t>Categorical features: Filled with mode values</a:t>
            </a:r>
            <a:endParaRPr>
              <a:solidFill>
                <a:schemeClr val="lt1"/>
              </a:solidFill>
              <a:latin typeface="Calibri"/>
              <a:ea typeface="Calibri"/>
              <a:cs typeface="Calibri"/>
              <a:sym typeface="Calibri"/>
            </a:endParaRPr>
          </a:p>
          <a:p>
            <a:pPr indent="0" lvl="0" marL="914400" rtl="0" algn="l">
              <a:lnSpc>
                <a:spcPct val="100000"/>
              </a:lnSpc>
              <a:spcBef>
                <a:spcPts val="0"/>
              </a:spcBef>
              <a:spcAft>
                <a:spcPts val="0"/>
              </a:spcAft>
              <a:buNone/>
            </a:pPr>
            <a:r>
              <a:t/>
            </a:r>
            <a:endParaRPr>
              <a:solidFill>
                <a:schemeClr val="lt1"/>
              </a:solidFill>
              <a:latin typeface="Calibri"/>
              <a:ea typeface="Calibri"/>
              <a:cs typeface="Calibri"/>
              <a:sym typeface="Calibri"/>
            </a:endParaRPr>
          </a:p>
          <a:p>
            <a:pPr indent="-342900" lvl="0" marL="457200" rtl="0" algn="l">
              <a:lnSpc>
                <a:spcPct val="100000"/>
              </a:lnSpc>
              <a:spcBef>
                <a:spcPts val="0"/>
              </a:spcBef>
              <a:spcAft>
                <a:spcPts val="0"/>
              </a:spcAft>
              <a:buClr>
                <a:schemeClr val="lt1"/>
              </a:buClr>
              <a:buSzPts val="1800"/>
              <a:buFont typeface="Calibri"/>
              <a:buChar char="●"/>
            </a:pPr>
            <a:r>
              <a:rPr lang="en">
                <a:solidFill>
                  <a:schemeClr val="lt1"/>
                </a:solidFill>
                <a:latin typeface="Calibri"/>
                <a:ea typeface="Calibri"/>
                <a:cs typeface="Calibri"/>
                <a:sym typeface="Calibri"/>
              </a:rPr>
              <a:t>Outliers Analysis</a:t>
            </a:r>
            <a:endParaRPr>
              <a:solidFill>
                <a:schemeClr val="lt1"/>
              </a:solidFill>
              <a:latin typeface="Calibri"/>
              <a:ea typeface="Calibri"/>
              <a:cs typeface="Calibri"/>
              <a:sym typeface="Calibri"/>
            </a:endParaRPr>
          </a:p>
          <a:p>
            <a:pPr indent="-317500" lvl="1" marL="914400" rtl="0" algn="l">
              <a:lnSpc>
                <a:spcPct val="100000"/>
              </a:lnSpc>
              <a:spcBef>
                <a:spcPts val="0"/>
              </a:spcBef>
              <a:spcAft>
                <a:spcPts val="0"/>
              </a:spcAft>
              <a:buClr>
                <a:schemeClr val="lt1"/>
              </a:buClr>
              <a:buSzPts val="1400"/>
              <a:buFont typeface="Calibri"/>
              <a:buChar char="○"/>
            </a:pPr>
            <a:r>
              <a:rPr lang="en">
                <a:solidFill>
                  <a:schemeClr val="lt1"/>
                </a:solidFill>
                <a:latin typeface="Calibri"/>
                <a:ea typeface="Calibri"/>
                <a:cs typeface="Calibri"/>
                <a:sym typeface="Calibri"/>
              </a:rPr>
              <a:t>Boxplot shows some extreme values (&gt;150)</a:t>
            </a:r>
            <a:endParaRPr>
              <a:solidFill>
                <a:schemeClr val="lt1"/>
              </a:solidFill>
              <a:latin typeface="Calibri"/>
              <a:ea typeface="Calibri"/>
              <a:cs typeface="Calibri"/>
              <a:sym typeface="Calibri"/>
            </a:endParaRPr>
          </a:p>
          <a:p>
            <a:pPr indent="0" lvl="0" marL="914400" rtl="0" algn="l">
              <a:lnSpc>
                <a:spcPct val="100000"/>
              </a:lnSpc>
              <a:spcBef>
                <a:spcPts val="0"/>
              </a:spcBef>
              <a:spcAft>
                <a:spcPts val="0"/>
              </a:spcAft>
              <a:buNone/>
            </a:pPr>
            <a:r>
              <a:t/>
            </a:r>
            <a:endParaRPr>
              <a:solidFill>
                <a:schemeClr val="lt1"/>
              </a:solidFill>
              <a:latin typeface="Calibri"/>
              <a:ea typeface="Calibri"/>
              <a:cs typeface="Calibri"/>
              <a:sym typeface="Calibri"/>
            </a:endParaRPr>
          </a:p>
          <a:p>
            <a:pPr indent="-342900" lvl="0" marL="457200" rtl="0" algn="l">
              <a:lnSpc>
                <a:spcPct val="100000"/>
              </a:lnSpc>
              <a:spcBef>
                <a:spcPts val="0"/>
              </a:spcBef>
              <a:spcAft>
                <a:spcPts val="0"/>
              </a:spcAft>
              <a:buClr>
                <a:schemeClr val="lt1"/>
              </a:buClr>
              <a:buSzPts val="1800"/>
              <a:buFont typeface="Calibri"/>
              <a:buChar char="●"/>
            </a:pPr>
            <a:r>
              <a:rPr lang="en">
                <a:solidFill>
                  <a:schemeClr val="lt1"/>
                </a:solidFill>
                <a:latin typeface="Calibri"/>
                <a:ea typeface="Calibri"/>
                <a:cs typeface="Calibri"/>
                <a:sym typeface="Calibri"/>
              </a:rPr>
              <a:t>Kept outliers:</a:t>
            </a:r>
            <a:endParaRPr>
              <a:solidFill>
                <a:schemeClr val="lt1"/>
              </a:solidFill>
              <a:latin typeface="Calibri"/>
              <a:ea typeface="Calibri"/>
              <a:cs typeface="Calibri"/>
              <a:sym typeface="Calibri"/>
            </a:endParaRPr>
          </a:p>
          <a:p>
            <a:pPr indent="-317500" lvl="1" marL="914400" rtl="0" algn="l">
              <a:lnSpc>
                <a:spcPct val="100000"/>
              </a:lnSpc>
              <a:spcBef>
                <a:spcPts val="0"/>
              </a:spcBef>
              <a:spcAft>
                <a:spcPts val="0"/>
              </a:spcAft>
              <a:buClr>
                <a:schemeClr val="lt1"/>
              </a:buClr>
              <a:buSzPts val="1400"/>
              <a:buFont typeface="Calibri"/>
              <a:buChar char="○"/>
            </a:pPr>
            <a:r>
              <a:rPr lang="en">
                <a:solidFill>
                  <a:schemeClr val="lt1"/>
                </a:solidFill>
                <a:latin typeface="Calibri"/>
                <a:ea typeface="Calibri"/>
                <a:cs typeface="Calibri"/>
                <a:sym typeface="Calibri"/>
              </a:rPr>
              <a:t>Pit laps</a:t>
            </a:r>
            <a:endParaRPr>
              <a:solidFill>
                <a:schemeClr val="lt1"/>
              </a:solidFill>
              <a:latin typeface="Calibri"/>
              <a:ea typeface="Calibri"/>
              <a:cs typeface="Calibri"/>
              <a:sym typeface="Calibri"/>
            </a:endParaRPr>
          </a:p>
          <a:p>
            <a:pPr indent="-317500" lvl="1" marL="914400" rtl="0" algn="l">
              <a:lnSpc>
                <a:spcPct val="100000"/>
              </a:lnSpc>
              <a:spcBef>
                <a:spcPts val="0"/>
              </a:spcBef>
              <a:spcAft>
                <a:spcPts val="0"/>
              </a:spcAft>
              <a:buClr>
                <a:schemeClr val="lt1"/>
              </a:buClr>
              <a:buSzPts val="1400"/>
              <a:buFont typeface="Calibri"/>
              <a:buChar char="○"/>
            </a:pPr>
            <a:r>
              <a:rPr lang="en">
                <a:solidFill>
                  <a:schemeClr val="lt1"/>
                </a:solidFill>
                <a:latin typeface="Calibri"/>
                <a:ea typeface="Calibri"/>
                <a:cs typeface="Calibri"/>
                <a:sym typeface="Calibri"/>
              </a:rPr>
              <a:t>Safety car periods</a:t>
            </a:r>
            <a:endParaRPr>
              <a:solidFill>
                <a:schemeClr val="lt1"/>
              </a:solidFill>
              <a:latin typeface="Calibri"/>
              <a:ea typeface="Calibri"/>
              <a:cs typeface="Calibri"/>
              <a:sym typeface="Calibri"/>
            </a:endParaRPr>
          </a:p>
          <a:p>
            <a:pPr indent="-317500" lvl="1" marL="914400" rtl="0" algn="l">
              <a:lnSpc>
                <a:spcPct val="100000"/>
              </a:lnSpc>
              <a:spcBef>
                <a:spcPts val="0"/>
              </a:spcBef>
              <a:spcAft>
                <a:spcPts val="0"/>
              </a:spcAft>
              <a:buClr>
                <a:schemeClr val="lt1"/>
              </a:buClr>
              <a:buSzPts val="1400"/>
              <a:buFont typeface="Calibri"/>
              <a:buChar char="○"/>
            </a:pPr>
            <a:r>
              <a:rPr lang="en">
                <a:solidFill>
                  <a:schemeClr val="lt1"/>
                </a:solidFill>
                <a:latin typeface="Calibri"/>
                <a:ea typeface="Calibri"/>
                <a:cs typeface="Calibri"/>
                <a:sym typeface="Calibri"/>
              </a:rPr>
              <a:t>Racing car incidents</a:t>
            </a:r>
            <a:endParaRPr>
              <a:solidFill>
                <a:schemeClr val="lt1"/>
              </a:solidFill>
              <a:latin typeface="Calibri"/>
              <a:ea typeface="Calibri"/>
              <a:cs typeface="Calibri"/>
              <a:sym typeface="Calibri"/>
            </a:endParaRPr>
          </a:p>
        </p:txBody>
      </p:sp>
      <p:pic>
        <p:nvPicPr>
          <p:cNvPr id="107" name="Google Shape;107;p21"/>
          <p:cNvPicPr preferRelativeResize="0"/>
          <p:nvPr/>
        </p:nvPicPr>
        <p:blipFill rotWithShape="1">
          <a:blip r:embed="rId4">
            <a:alphaModFix/>
          </a:blip>
          <a:srcRect b="0" l="51718" r="0" t="0"/>
          <a:stretch/>
        </p:blipFill>
        <p:spPr>
          <a:xfrm>
            <a:off x="5035362" y="2744850"/>
            <a:ext cx="3116374" cy="2277075"/>
          </a:xfrm>
          <a:prstGeom prst="rect">
            <a:avLst/>
          </a:prstGeom>
          <a:noFill/>
          <a:ln>
            <a:noFill/>
          </a:ln>
        </p:spPr>
      </p:pic>
      <p:pic>
        <p:nvPicPr>
          <p:cNvPr id="108" name="Google Shape;108;p21"/>
          <p:cNvPicPr preferRelativeResize="0"/>
          <p:nvPr/>
        </p:nvPicPr>
        <p:blipFill>
          <a:blip r:embed="rId5">
            <a:alphaModFix/>
          </a:blip>
          <a:stretch>
            <a:fillRect/>
          </a:stretch>
        </p:blipFill>
        <p:spPr>
          <a:xfrm>
            <a:off x="4354800" y="246950"/>
            <a:ext cx="4477501" cy="2221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